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9" r:id="rId3"/>
    <p:sldId id="282" r:id="rId4"/>
    <p:sldId id="304" r:id="rId5"/>
    <p:sldId id="305" r:id="rId6"/>
    <p:sldId id="303" r:id="rId7"/>
    <p:sldId id="301" r:id="rId8"/>
    <p:sldId id="302" r:id="rId9"/>
    <p:sldId id="310" r:id="rId10"/>
    <p:sldId id="309" r:id="rId11"/>
    <p:sldId id="308" r:id="rId12"/>
    <p:sldId id="287" r:id="rId13"/>
    <p:sldId id="288" r:id="rId14"/>
    <p:sldId id="289" r:id="rId15"/>
    <p:sldId id="321" r:id="rId16"/>
    <p:sldId id="313" r:id="rId17"/>
    <p:sldId id="314" r:id="rId18"/>
    <p:sldId id="322" r:id="rId19"/>
    <p:sldId id="323" r:id="rId20"/>
    <p:sldId id="317" r:id="rId21"/>
    <p:sldId id="318" r:id="rId22"/>
    <p:sldId id="319" r:id="rId23"/>
    <p:sldId id="320" r:id="rId24"/>
    <p:sldId id="324" r:id="rId25"/>
    <p:sldId id="325" r:id="rId26"/>
    <p:sldId id="326" r:id="rId27"/>
    <p:sldId id="327" r:id="rId28"/>
    <p:sldId id="328" r:id="rId2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rivzeti razdelek" id="{779CC93D-E52E-4D84-901B-11D7331DD495}">
          <p14:sldIdLst>
            <p14:sldId id="259"/>
          </p14:sldIdLst>
        </p14:section>
        <p14:section name="Pregled in cilji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ema 1" id="{6D9936A3-3945-4757-BC8B-B5C252D8E036}">
          <p14:sldIdLst>
            <p14:sldId id="286"/>
            <p14:sldId id="267"/>
          </p14:sldIdLst>
        </p14:section>
        <p14:section name="Vzorčni diapozitivi za vizualne učinke" id="{BAB3A466-96C9-4230-9978-795378D75699}">
          <p14:sldIdLst>
            <p14:sldId id="268"/>
            <p14:sldId id="269"/>
            <p14:sldId id="270"/>
          </p14:sldIdLst>
        </p14:section>
        <p14:section name="Študija primera" id="{8C0305C9-B152-4FBA-A789-FE1976D53990}">
          <p14:sldIdLst>
            <p14:sldId id="272"/>
            <p14:sldId id="274"/>
          </p14:sldIdLst>
        </p14:section>
        <p14:section name="Zaključek in povzetek" id="{790CEF5B-569A-4C2F-BED5-750B08C0E5AD}">
          <p14:sldIdLst>
            <p14:sldId id="275"/>
            <p14:sldId id="276"/>
            <p14:sldId id="277"/>
          </p14:sldIdLst>
        </p14:section>
        <p14:section name="Dodatek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08" autoAdjust="0"/>
    <p:restoredTop sz="94256" autoAdjust="0"/>
  </p:normalViewPr>
  <p:slideViewPr>
    <p:cSldViewPr>
      <p:cViewPr>
        <p:scale>
          <a:sx n="66" d="100"/>
          <a:sy n="66" d="100"/>
        </p:scale>
        <p:origin x="-16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7914"/>
    </p:cViewPr>
  </p:sorterViewPr>
  <p:notesViewPr>
    <p:cSldViewPr>
      <p:cViewPr varScale="1">
        <p:scale>
          <a:sx n="56" d="100"/>
          <a:sy n="56" d="100"/>
        </p:scale>
        <p:origin x="-25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D83FDC75-7F73-4A4A-A77C-09AADF00E0EA}" type="datetimeFigureOut">
              <a:rPr lang="sl-SI" smtClean="0"/>
              <a:pPr/>
              <a:t>15.9.2012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459226BF-1F13-42D3-80DC-373E7ADD1EBC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sl-SI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19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20</a:t>
            </a:fld>
            <a:endParaRPr 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21</a:t>
            </a:fld>
            <a:endParaRPr 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22</a:t>
            </a:fld>
            <a:endParaRPr 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23</a:t>
            </a:fld>
            <a:endParaRPr 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24</a:t>
            </a:fld>
            <a:endParaRPr 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25</a:t>
            </a:fld>
            <a:endParaRPr 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26</a:t>
            </a:fld>
            <a:endParaRPr 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27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sl-SI" b="1" cap="small" baseline="0">
                <a:solidFill>
                  <a:srgbClr val="003300"/>
                </a:solidFill>
              </a:defRPr>
            </a:lvl1pPr>
          </a:lstStyle>
          <a:p>
            <a:r>
              <a:rPr lang="sl-SI"/>
              <a:t>Kliknite, če želite urediti glavni slog naslova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sl-SI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sl-SI" sz="2000" baseline="0"/>
            </a:lvl1pPr>
          </a:lstStyle>
          <a:p>
            <a:r>
              <a:rPr lang="sl-SI"/>
              <a:t>Logotip podjetja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 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sl-SI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sl-SI"/>
              <a:t>Kliknite, če želite urediti glavni slog naslova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sl-SI" sz="1800"/>
            </a:lvl1pPr>
          </a:lstStyle>
          <a:p>
            <a:r>
              <a:rPr lang="sl-SI"/>
              <a:t>Logotip podjetja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sl-SI"/>
            </a:lvl1pPr>
          </a:lstStyle>
          <a:p>
            <a:r>
              <a:rPr lang="sl-SI"/>
              <a:t>Kliknite, če želite urediti slog glavnega naslova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sl-SI" sz="3200">
                <a:latin typeface="+mn-lt"/>
              </a:defRPr>
            </a:lvl1pPr>
            <a:lvl2pPr latinLnBrk="0">
              <a:defRPr lang="sl-SI" sz="2800">
                <a:latin typeface="+mn-lt"/>
              </a:defRPr>
            </a:lvl2pPr>
            <a:lvl3pPr latinLnBrk="0">
              <a:defRPr lang="sl-SI" sz="2400">
                <a:latin typeface="+mn-lt"/>
              </a:defRPr>
            </a:lvl3pPr>
            <a:lvl4pPr latinLnBrk="0">
              <a:defRPr lang="sl-SI" sz="2400">
                <a:latin typeface="+mn-lt"/>
              </a:defRPr>
            </a:lvl4pPr>
            <a:lvl5pPr latinLnBrk="0">
              <a:defRPr lang="sl-SI" sz="2400">
                <a:latin typeface="+mn-lt"/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sl-SI" sz="2800"/>
            </a:lvl1pPr>
            <a:lvl2pPr latinLnBrk="0">
              <a:defRPr lang="sl-SI" sz="2400"/>
            </a:lvl2pPr>
            <a:lvl3pPr latinLnBrk="0">
              <a:defRPr lang="sl-SI" sz="2000"/>
            </a:lvl3pPr>
            <a:lvl4pPr latinLnBrk="0">
              <a:defRPr lang="sl-SI" sz="1800"/>
            </a:lvl4pPr>
            <a:lvl5pPr latinLnBrk="0">
              <a:defRPr lang="sl-SI" sz="1800"/>
            </a:lvl5pPr>
            <a:lvl6pPr latinLnBrk="0">
              <a:defRPr lang="sl-SI" sz="1800"/>
            </a:lvl6pPr>
            <a:lvl7pPr latinLnBrk="0">
              <a:defRPr lang="sl-SI" sz="1800"/>
            </a:lvl7pPr>
            <a:lvl8pPr latinLnBrk="0">
              <a:defRPr lang="sl-SI" sz="1800"/>
            </a:lvl8pPr>
            <a:lvl9pPr latinLnBrk="0">
              <a:defRPr lang="sl-SI"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sl-SI" sz="2800"/>
            </a:lvl1pPr>
            <a:lvl2pPr latinLnBrk="0">
              <a:defRPr lang="sl-SI" sz="2400"/>
            </a:lvl2pPr>
            <a:lvl3pPr latinLnBrk="0">
              <a:defRPr lang="sl-SI" sz="2000"/>
            </a:lvl3pPr>
            <a:lvl4pPr latinLnBrk="0">
              <a:defRPr lang="sl-SI" sz="1800"/>
            </a:lvl4pPr>
            <a:lvl5pPr latinLnBrk="0">
              <a:defRPr lang="sl-SI" sz="1800"/>
            </a:lvl5pPr>
            <a:lvl6pPr latinLnBrk="0">
              <a:defRPr lang="sl-SI" sz="1800"/>
            </a:lvl6pPr>
            <a:lvl7pPr latinLnBrk="0">
              <a:defRPr lang="sl-SI" sz="1800"/>
            </a:lvl7pPr>
            <a:lvl8pPr latinLnBrk="0">
              <a:defRPr lang="sl-SI" sz="1800"/>
            </a:lvl8pPr>
            <a:lvl9pPr latinLnBrk="0">
              <a:defRPr lang="sl-SI"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sl-SI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sl-SI" sz="2400" b="1"/>
            </a:lvl1pPr>
            <a:lvl2pPr marL="457200" indent="0" latinLnBrk="0">
              <a:buNone/>
              <a:defRPr lang="sl-SI" sz="2000" b="1"/>
            </a:lvl2pPr>
            <a:lvl3pPr marL="914400" indent="0" latinLnBrk="0">
              <a:buNone/>
              <a:defRPr lang="sl-SI" sz="1800" b="1"/>
            </a:lvl3pPr>
            <a:lvl4pPr marL="1371600" indent="0" latinLnBrk="0">
              <a:buNone/>
              <a:defRPr lang="sl-SI" sz="1600" b="1"/>
            </a:lvl4pPr>
            <a:lvl5pPr marL="1828800" indent="0" latinLnBrk="0">
              <a:buNone/>
              <a:defRPr lang="sl-SI" sz="1600" b="1"/>
            </a:lvl5pPr>
            <a:lvl6pPr marL="2286000" indent="0" latinLnBrk="0">
              <a:buNone/>
              <a:defRPr lang="sl-SI" sz="1600" b="1"/>
            </a:lvl6pPr>
            <a:lvl7pPr marL="2743200" indent="0" latinLnBrk="0">
              <a:buNone/>
              <a:defRPr lang="sl-SI" sz="1600" b="1"/>
            </a:lvl7pPr>
            <a:lvl8pPr marL="3200400" indent="0" latinLnBrk="0">
              <a:buNone/>
              <a:defRPr lang="sl-SI" sz="1600" b="1"/>
            </a:lvl8pPr>
            <a:lvl9pPr marL="3657600" indent="0" latinLnBrk="0">
              <a:buNone/>
              <a:defRPr lang="sl-SI"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  <a:lvl6pPr latinLnBrk="0">
              <a:defRPr lang="sl-SI" sz="1600"/>
            </a:lvl6pPr>
            <a:lvl7pPr latinLnBrk="0">
              <a:defRPr lang="sl-SI" sz="1600"/>
            </a:lvl7pPr>
            <a:lvl8pPr latinLnBrk="0">
              <a:defRPr lang="sl-SI" sz="1600"/>
            </a:lvl8pPr>
            <a:lvl9pPr latinLnBrk="0">
              <a:defRPr lang="sl-SI"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sl-SI" sz="2400" b="1"/>
            </a:lvl1pPr>
            <a:lvl2pPr marL="457200" indent="0" latinLnBrk="0">
              <a:buNone/>
              <a:defRPr lang="sl-SI" sz="2000" b="1"/>
            </a:lvl2pPr>
            <a:lvl3pPr marL="914400" indent="0" latinLnBrk="0">
              <a:buNone/>
              <a:defRPr lang="sl-SI" sz="1800" b="1"/>
            </a:lvl3pPr>
            <a:lvl4pPr marL="1371600" indent="0" latinLnBrk="0">
              <a:buNone/>
              <a:defRPr lang="sl-SI" sz="1600" b="1"/>
            </a:lvl4pPr>
            <a:lvl5pPr marL="1828800" indent="0" latinLnBrk="0">
              <a:buNone/>
              <a:defRPr lang="sl-SI" sz="1600" b="1"/>
            </a:lvl5pPr>
            <a:lvl6pPr marL="2286000" indent="0" latinLnBrk="0">
              <a:buNone/>
              <a:defRPr lang="sl-SI" sz="1600" b="1"/>
            </a:lvl6pPr>
            <a:lvl7pPr marL="2743200" indent="0" latinLnBrk="0">
              <a:buNone/>
              <a:defRPr lang="sl-SI" sz="1600" b="1"/>
            </a:lvl7pPr>
            <a:lvl8pPr marL="3200400" indent="0" latinLnBrk="0">
              <a:buNone/>
              <a:defRPr lang="sl-SI" sz="1600" b="1"/>
            </a:lvl8pPr>
            <a:lvl9pPr marL="3657600" indent="0" latinLnBrk="0">
              <a:buNone/>
              <a:defRPr lang="sl-SI"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  <a:lvl6pPr latinLnBrk="0">
              <a:defRPr lang="sl-SI" sz="1600"/>
            </a:lvl6pPr>
            <a:lvl7pPr latinLnBrk="0">
              <a:defRPr lang="sl-SI" sz="1600"/>
            </a:lvl7pPr>
            <a:lvl8pPr latinLnBrk="0">
              <a:defRPr lang="sl-SI" sz="1600"/>
            </a:lvl8pPr>
            <a:lvl9pPr latinLnBrk="0">
              <a:defRPr lang="sl-SI"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sl-SI"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sl-SI" sz="3200"/>
            </a:lvl1pPr>
            <a:lvl2pPr latinLnBrk="0">
              <a:defRPr lang="sl-SI" sz="2800"/>
            </a:lvl2pPr>
            <a:lvl3pPr latinLnBrk="0">
              <a:defRPr lang="sl-SI" sz="2400"/>
            </a:lvl3pPr>
            <a:lvl4pPr latinLnBrk="0">
              <a:defRPr lang="sl-SI" sz="2000"/>
            </a:lvl4pPr>
            <a:lvl5pPr latinLnBrk="0">
              <a:defRPr lang="sl-SI" sz="2000"/>
            </a:lvl5pPr>
            <a:lvl6pPr latinLnBrk="0">
              <a:defRPr lang="sl-SI" sz="2000"/>
            </a:lvl6pPr>
            <a:lvl7pPr latinLnBrk="0">
              <a:defRPr lang="sl-SI" sz="2000"/>
            </a:lvl7pPr>
            <a:lvl8pPr latinLnBrk="0">
              <a:defRPr lang="sl-SI" sz="2000"/>
            </a:lvl8pPr>
            <a:lvl9pPr latinLnBrk="0">
              <a:defRPr lang="sl-SI"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sl-SI" sz="1400"/>
            </a:lvl1pPr>
            <a:lvl2pPr marL="457200" indent="0" latinLnBrk="0">
              <a:buNone/>
              <a:defRPr lang="sl-SI" sz="1200"/>
            </a:lvl2pPr>
            <a:lvl3pPr marL="914400" indent="0" latinLnBrk="0">
              <a:buNone/>
              <a:defRPr lang="sl-SI" sz="1000"/>
            </a:lvl3pPr>
            <a:lvl4pPr marL="1371600" indent="0" latinLnBrk="0">
              <a:buNone/>
              <a:defRPr lang="sl-SI" sz="900"/>
            </a:lvl4pPr>
            <a:lvl5pPr marL="1828800" indent="0" latinLnBrk="0">
              <a:buNone/>
              <a:defRPr lang="sl-SI" sz="900"/>
            </a:lvl5pPr>
            <a:lvl6pPr marL="2286000" indent="0" latinLnBrk="0">
              <a:buNone/>
              <a:defRPr lang="sl-SI" sz="900"/>
            </a:lvl6pPr>
            <a:lvl7pPr marL="2743200" indent="0" latinLnBrk="0">
              <a:buNone/>
              <a:defRPr lang="sl-SI" sz="900"/>
            </a:lvl7pPr>
            <a:lvl8pPr marL="3200400" indent="0" latinLnBrk="0">
              <a:buNone/>
              <a:defRPr lang="sl-SI" sz="900"/>
            </a:lvl8pPr>
            <a:lvl9pPr marL="3657600" indent="0" latinLnBrk="0">
              <a:buNone/>
              <a:defRPr lang="sl-SI"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sl-SI"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sl-SI" sz="3200"/>
            </a:lvl1pPr>
            <a:lvl2pPr marL="457200" indent="0" latinLnBrk="0">
              <a:buNone/>
              <a:defRPr lang="sl-SI" sz="2800"/>
            </a:lvl2pPr>
            <a:lvl3pPr marL="914400" indent="0" latinLnBrk="0">
              <a:buNone/>
              <a:defRPr lang="sl-SI" sz="2400"/>
            </a:lvl3pPr>
            <a:lvl4pPr marL="1371600" indent="0" latinLnBrk="0">
              <a:buNone/>
              <a:defRPr lang="sl-SI" sz="2000"/>
            </a:lvl4pPr>
            <a:lvl5pPr marL="1828800" indent="0" latinLnBrk="0">
              <a:buNone/>
              <a:defRPr lang="sl-SI" sz="2000"/>
            </a:lvl5pPr>
            <a:lvl6pPr marL="2286000" indent="0" latinLnBrk="0">
              <a:buNone/>
              <a:defRPr lang="sl-SI" sz="2000"/>
            </a:lvl6pPr>
            <a:lvl7pPr marL="2743200" indent="0" latinLnBrk="0">
              <a:buNone/>
              <a:defRPr lang="sl-SI" sz="2000"/>
            </a:lvl7pPr>
            <a:lvl8pPr marL="3200400" indent="0" latinLnBrk="0">
              <a:buNone/>
              <a:defRPr lang="sl-SI" sz="2000"/>
            </a:lvl8pPr>
            <a:lvl9pPr marL="3657600" indent="0" latinLnBrk="0">
              <a:buNone/>
              <a:defRPr lang="sl-SI"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sl-SI" sz="1400"/>
            </a:lvl1pPr>
            <a:lvl2pPr marL="457200" indent="0" latinLnBrk="0">
              <a:buNone/>
              <a:defRPr lang="sl-SI" sz="1200"/>
            </a:lvl2pPr>
            <a:lvl3pPr marL="914400" indent="0" latinLnBrk="0">
              <a:buNone/>
              <a:defRPr lang="sl-SI" sz="1000"/>
            </a:lvl3pPr>
            <a:lvl4pPr marL="1371600" indent="0" latinLnBrk="0">
              <a:buNone/>
              <a:defRPr lang="sl-SI" sz="900"/>
            </a:lvl4pPr>
            <a:lvl5pPr marL="1828800" indent="0" latinLnBrk="0">
              <a:buNone/>
              <a:defRPr lang="sl-SI" sz="900"/>
            </a:lvl5pPr>
            <a:lvl6pPr marL="2286000" indent="0" latinLnBrk="0">
              <a:buNone/>
              <a:defRPr lang="sl-SI" sz="900"/>
            </a:lvl6pPr>
            <a:lvl7pPr marL="2743200" indent="0" latinLnBrk="0">
              <a:buNone/>
              <a:defRPr lang="sl-SI" sz="900"/>
            </a:lvl7pPr>
            <a:lvl8pPr marL="3200400" indent="0" latinLnBrk="0">
              <a:buNone/>
              <a:defRPr lang="sl-SI" sz="900"/>
            </a:lvl8pPr>
            <a:lvl9pPr marL="3657600" indent="0" latinLnBrk="0">
              <a:buNone/>
              <a:defRPr lang="sl-SI"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l-SI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l-SI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l-SI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sl-SI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l-SI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00166" y="1571612"/>
            <a:ext cx="7180356" cy="1684339"/>
          </a:xfrm>
        </p:spPr>
        <p:txBody>
          <a:bodyPr>
            <a:normAutofit/>
          </a:bodyPr>
          <a:lstStyle/>
          <a:p>
            <a:r>
              <a:rPr lang="sl-SI" dirty="0" smtClean="0"/>
              <a:t>Praktični nasveti za </a:t>
            </a:r>
            <a:r>
              <a:rPr lang="sl-SI" dirty="0" smtClean="0"/>
              <a:t>prehrano pri imunski pomanjkljivosti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29058" y="5286388"/>
            <a:ext cx="4772528" cy="990600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+mn-lt"/>
              </a:rPr>
              <a:t>Andreja Širca Čampa</a:t>
            </a:r>
          </a:p>
          <a:p>
            <a:r>
              <a:rPr sz="2400" smtClean="0">
                <a:latin typeface="+mn-lt"/>
              </a:rPr>
              <a:t>Ljubljana, 15.09.2012</a:t>
            </a:r>
            <a:endParaRPr lang="sl-SI" sz="2400" dirty="0">
              <a:latin typeface="+mn-lt"/>
            </a:endParaRPr>
          </a:p>
        </p:txBody>
      </p:sp>
      <p:pic>
        <p:nvPicPr>
          <p:cNvPr id="6" name="Slika 5" descr="eat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445" y="3000372"/>
            <a:ext cx="323852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9717" y="-3179586"/>
            <a:ext cx="2895600" cy="6861081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357554" y="1357298"/>
            <a:ext cx="5286412" cy="3857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3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Hladilnik - ribe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grada vsebine 5"/>
          <p:cNvSpPr txBox="1">
            <a:spLocks/>
          </p:cNvSpPr>
          <p:nvPr/>
        </p:nvSpPr>
        <p:spPr>
          <a:xfrm>
            <a:off x="2786050" y="1596413"/>
            <a:ext cx="5929354" cy="49758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Ribe hranite </a:t>
            </a:r>
            <a:r>
              <a:rPr sz="3200" smtClean="0"/>
              <a:t>v hladilniku največ 1 </a:t>
            </a:r>
            <a:r>
              <a:rPr sz="3200" smtClean="0"/>
              <a:t>dan</a:t>
            </a:r>
            <a:r>
              <a:rPr sz="3200" smtClean="0"/>
              <a:t>.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Mleto meso porabite še isti dan.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Perutnino porabite še isti dan. Pri </a:t>
            </a:r>
            <a:r>
              <a:rPr sz="3200" smtClean="0"/>
              <a:t>perutnini obstaja velika nevarnost okužbe s salmonelo!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Jajca hranite vedno v posebnem predalu v vratih.</a:t>
            </a:r>
            <a:endParaRPr sz="32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endParaRPr sz="28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Slika 10" descr="Eggs in Cart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942"/>
            <a:ext cx="2381247" cy="178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salmon-fish-di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643050"/>
            <a:ext cx="2480002" cy="175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3214678" y="1285860"/>
            <a:ext cx="5248285" cy="51435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sz="4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400" dirty="0" smtClean="0">
                <a:latin typeface="+mj-lt"/>
                <a:ea typeface="+mj-ea"/>
                <a:cs typeface="+mj-cs"/>
              </a:rPr>
              <a:t>P</a:t>
            </a:r>
            <a:r>
              <a:rPr sz="4400" smtClean="0">
                <a:latin typeface="+mj-lt"/>
                <a:ea typeface="+mj-ea"/>
                <a:cs typeface="+mj-cs"/>
              </a:rPr>
              <a:t>riprava hrane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grada vsebine 5"/>
          <p:cNvSpPr txBox="1">
            <a:spLocks/>
          </p:cNvSpPr>
          <p:nvPr/>
        </p:nvSpPr>
        <p:spPr>
          <a:xfrm>
            <a:off x="2786050" y="1596413"/>
            <a:ext cx="6072230" cy="49758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Pred in po pripravi hrane vedno </a:t>
            </a:r>
            <a:r>
              <a:rPr sz="3200" smtClean="0"/>
              <a:t>temeljito </a:t>
            </a:r>
            <a:r>
              <a:rPr sz="3200" smtClean="0"/>
              <a:t>operite </a:t>
            </a:r>
            <a:r>
              <a:rPr sz="3200" smtClean="0"/>
              <a:t>roke z milom in toplo tekočo vodo</a:t>
            </a:r>
            <a:r>
              <a:rPr sz="3200" smtClean="0"/>
              <a:t>. </a:t>
            </a:r>
            <a:endParaRPr sz="32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Ne pozabite </a:t>
            </a:r>
            <a:r>
              <a:rPr sz="3200" smtClean="0"/>
              <a:t>umiti rok po pripravi surovega mesa, jajc in rib</a:t>
            </a:r>
            <a:r>
              <a:rPr sz="3200" smtClean="0"/>
              <a:t>. </a:t>
            </a:r>
            <a:endParaRPr sz="32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Umijte </a:t>
            </a:r>
            <a:r>
              <a:rPr sz="3200" smtClean="0"/>
              <a:t>roke vsakokrat po obisku kopalnice </a:t>
            </a:r>
            <a:r>
              <a:rPr sz="3200" smtClean="0"/>
              <a:t>ali </a:t>
            </a:r>
            <a:r>
              <a:rPr sz="3200" smtClean="0"/>
              <a:t>stranišča, odnašanju </a:t>
            </a:r>
            <a:r>
              <a:rPr sz="3200" smtClean="0"/>
              <a:t>smeti </a:t>
            </a:r>
            <a:r>
              <a:rPr sz="3200" smtClean="0"/>
              <a:t>ali </a:t>
            </a:r>
            <a:r>
              <a:rPr sz="3200" smtClean="0"/>
              <a:t>če ste božali </a:t>
            </a:r>
            <a:r>
              <a:rPr sz="3200" smtClean="0"/>
              <a:t>domače živali.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Slika 10" descr="handwashing-636x1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571612"/>
            <a:ext cx="261781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214678" y="857232"/>
            <a:ext cx="5319722" cy="5715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l-SI" sz="3100" dirty="0"/>
          </a:p>
        </p:txBody>
      </p:sp>
      <p:sp>
        <p:nvSpPr>
          <p:cNvPr id="8" name="Ograda vsebine 5"/>
          <p:cNvSpPr txBox="1">
            <a:spLocks/>
          </p:cNvSpPr>
          <p:nvPr/>
        </p:nvSpPr>
        <p:spPr>
          <a:xfrm>
            <a:off x="2786050" y="1596413"/>
            <a:ext cx="5929354" cy="49758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2800" smtClean="0"/>
              <a:t>Namesto bombažnih kuhinjskih </a:t>
            </a:r>
            <a:r>
              <a:rPr sz="2800" smtClean="0"/>
              <a:t>krp </a:t>
            </a:r>
            <a:r>
              <a:rPr sz="2800" smtClean="0"/>
              <a:t>uporabljajte </a:t>
            </a:r>
            <a:r>
              <a:rPr sz="2800" smtClean="0"/>
              <a:t>za čiščenje kuhinjskega pulta papirnate </a:t>
            </a:r>
            <a:r>
              <a:rPr sz="2800" smtClean="0"/>
              <a:t>kuhinjske </a:t>
            </a:r>
            <a:r>
              <a:rPr sz="2800" smtClean="0"/>
              <a:t>brisače, </a:t>
            </a:r>
            <a:r>
              <a:rPr sz="2800" smtClean="0"/>
              <a:t>ki jih takoj po </a:t>
            </a:r>
            <a:r>
              <a:rPr sz="2800" smtClean="0"/>
              <a:t>uporabi </a:t>
            </a:r>
            <a:r>
              <a:rPr sz="2800" smtClean="0"/>
              <a:t>zavržete </a:t>
            </a:r>
            <a:r>
              <a:rPr sz="2800" smtClean="0"/>
              <a:t>v koš za odpadke</a:t>
            </a:r>
            <a:r>
              <a:rPr sz="2800" smtClean="0"/>
              <a:t>. </a:t>
            </a:r>
            <a:endParaRPr sz="2800" smtClean="0"/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2800" smtClean="0"/>
              <a:t>Bombažne </a:t>
            </a:r>
            <a:r>
              <a:rPr sz="2800" smtClean="0"/>
              <a:t>brisače </a:t>
            </a:r>
            <a:r>
              <a:rPr sz="2800" smtClean="0"/>
              <a:t>menjajte </a:t>
            </a:r>
            <a:r>
              <a:rPr sz="2800" smtClean="0"/>
              <a:t>pogosto </a:t>
            </a:r>
            <a:r>
              <a:rPr sz="2800" smtClean="0"/>
              <a:t>pazite, </a:t>
            </a:r>
            <a:r>
              <a:rPr sz="2800" smtClean="0"/>
              <a:t>da </a:t>
            </a:r>
            <a:r>
              <a:rPr sz="2800" smtClean="0"/>
              <a:t>ne </a:t>
            </a:r>
            <a:r>
              <a:rPr sz="2800" smtClean="0"/>
              <a:t>brišešete </a:t>
            </a:r>
            <a:r>
              <a:rPr sz="2800" smtClean="0"/>
              <a:t>v </a:t>
            </a:r>
            <a:r>
              <a:rPr sz="2800" smtClean="0"/>
              <a:t>njih </a:t>
            </a:r>
            <a:r>
              <a:rPr sz="2800" smtClean="0"/>
              <a:t>rok, </a:t>
            </a:r>
            <a:r>
              <a:rPr sz="2800" smtClean="0"/>
              <a:t>ali oprane posode </a:t>
            </a:r>
            <a:r>
              <a:rPr sz="2800" smtClean="0"/>
              <a:t>in </a:t>
            </a:r>
            <a:r>
              <a:rPr sz="2800" smtClean="0"/>
              <a:t>pribora.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2800" smtClean="0"/>
              <a:t>P</a:t>
            </a:r>
            <a:r>
              <a:rPr sz="2800" smtClean="0"/>
              <a:t>erite </a:t>
            </a:r>
            <a:r>
              <a:rPr sz="2800" smtClean="0"/>
              <a:t>jih na najvišji temperaturi (95</a:t>
            </a:r>
            <a:r>
              <a:rPr sz="2800" baseline="30000" smtClean="0"/>
              <a:t>0</a:t>
            </a:r>
            <a:r>
              <a:rPr sz="2800" smtClean="0"/>
              <a:t>C) in obvezno prelikaj z vročim likalnikom. 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endParaRPr sz="28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400" dirty="0" smtClean="0">
                <a:latin typeface="+mj-lt"/>
                <a:ea typeface="+mj-ea"/>
                <a:cs typeface="+mj-cs"/>
              </a:rPr>
              <a:t>P</a:t>
            </a:r>
            <a:r>
              <a:rPr sz="4400" smtClean="0">
                <a:latin typeface="+mj-lt"/>
                <a:ea typeface="+mj-ea"/>
                <a:cs typeface="+mj-cs"/>
              </a:rPr>
              <a:t>riprava hrane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Slika 10" descr="krp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286256"/>
            <a:ext cx="2585369" cy="172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t_92340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928802"/>
            <a:ext cx="2357434" cy="184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3372" y="2143116"/>
            <a:ext cx="4714908" cy="36433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4400" smtClean="0"/>
              <a:t>.</a:t>
            </a:r>
            <a:endParaRPr sz="4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9717" y="-3179586"/>
            <a:ext cx="2895600" cy="6861081"/>
          </a:xfrm>
          <a:prstGeom prst="rect">
            <a:avLst/>
          </a:prstGeom>
        </p:spPr>
      </p:pic>
      <p:sp>
        <p:nvSpPr>
          <p:cNvPr id="6" name="Ograda vsebine 5"/>
          <p:cNvSpPr txBox="1">
            <a:spLocks/>
          </p:cNvSpPr>
          <p:nvPr/>
        </p:nvSpPr>
        <p:spPr>
          <a:xfrm>
            <a:off x="2786050" y="1596413"/>
            <a:ext cx="5929354" cy="49758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600" smtClean="0"/>
              <a:t>Nikoli </a:t>
            </a:r>
            <a:r>
              <a:rPr sz="3600" smtClean="0"/>
              <a:t>ne </a:t>
            </a:r>
            <a:r>
              <a:rPr sz="3600" smtClean="0"/>
              <a:t>odmrzutej </a:t>
            </a:r>
            <a:r>
              <a:rPr sz="3600" smtClean="0"/>
              <a:t>mesa, rib in perutnine pa tudi drugih živil pri sobni temperaturi na kuhinjskem delovnem pultu ali v topli vodi. Temperature med 5</a:t>
            </a:r>
            <a:r>
              <a:rPr sz="3600" baseline="30000" smtClean="0"/>
              <a:t>0</a:t>
            </a:r>
            <a:r>
              <a:rPr sz="3600" smtClean="0"/>
              <a:t>C in 60</a:t>
            </a:r>
            <a:r>
              <a:rPr sz="3600" baseline="30000" smtClean="0"/>
              <a:t>0</a:t>
            </a:r>
            <a:r>
              <a:rPr sz="3600" smtClean="0"/>
              <a:t>C so idealne za hitro razmnoževanje bakterij.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endParaRPr sz="32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endParaRPr sz="28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Odmrzovanje hrane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Slika 9" descr="f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214554"/>
            <a:ext cx="2481266" cy="254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3214678" y="1285860"/>
            <a:ext cx="5248285" cy="51435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sz="4400" dirty="0" smtClean="0"/>
          </a:p>
        </p:txBody>
      </p:sp>
      <p:sp>
        <p:nvSpPr>
          <p:cNvPr id="10" name="Ograda vsebine 5"/>
          <p:cNvSpPr txBox="1">
            <a:spLocks/>
          </p:cNvSpPr>
          <p:nvPr/>
        </p:nvSpPr>
        <p:spPr>
          <a:xfrm>
            <a:off x="2786050" y="1596413"/>
            <a:ext cx="5929354" cy="49758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Za hitro odmrzovanje uporabi </a:t>
            </a:r>
            <a:r>
              <a:rPr sz="3200" smtClean="0"/>
              <a:t>mikrovalovno </a:t>
            </a:r>
            <a:r>
              <a:rPr sz="3200" smtClean="0"/>
              <a:t>pečico.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Novejše pečice imajo tudi program za odmrzovanje mesa</a:t>
            </a:r>
            <a:r>
              <a:rPr sz="3200" smtClean="0"/>
              <a:t>. </a:t>
            </a:r>
            <a:endParaRPr sz="32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Varno </a:t>
            </a:r>
            <a:r>
              <a:rPr sz="3200" smtClean="0"/>
              <a:t>živila lahko  odmrzniš tudi v hladilniku </a:t>
            </a:r>
            <a:r>
              <a:rPr sz="3200" smtClean="0"/>
              <a:t>čez </a:t>
            </a:r>
            <a:r>
              <a:rPr sz="3200" smtClean="0"/>
              <a:t>noč. Odmrzujte </a:t>
            </a:r>
            <a:r>
              <a:rPr sz="3200" smtClean="0"/>
              <a:t>živila na spodnji polici </a:t>
            </a:r>
            <a:r>
              <a:rPr sz="3200" smtClean="0"/>
              <a:t>v </a:t>
            </a:r>
            <a:r>
              <a:rPr sz="3200" smtClean="0"/>
              <a:t>stekleni posodi</a:t>
            </a:r>
            <a:r>
              <a:rPr sz="3200" smtClean="0"/>
              <a:t>. </a:t>
            </a:r>
            <a:r>
              <a:rPr sz="3200" smtClean="0"/>
              <a:t>Tako </a:t>
            </a:r>
            <a:r>
              <a:rPr sz="3200" smtClean="0"/>
              <a:t>preprečite poplavo </a:t>
            </a:r>
            <a:r>
              <a:rPr sz="3200" smtClean="0"/>
              <a:t>v hladilniku in kontaminacijo </a:t>
            </a:r>
            <a:r>
              <a:rPr sz="3200" smtClean="0"/>
              <a:t>druge </a:t>
            </a:r>
            <a:r>
              <a:rPr sz="3200" smtClean="0"/>
              <a:t>hrane.</a:t>
            </a:r>
            <a:endParaRPr sz="32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endParaRPr sz="28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Odmrzovanje hrane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Slika 12" descr="f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428868"/>
            <a:ext cx="2338390" cy="239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273356" y="3802263"/>
            <a:ext cx="2895600" cy="3390489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3643306" y="857232"/>
            <a:ext cx="4786346" cy="5715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mtClean="0"/>
          </a:p>
        </p:txBody>
      </p:sp>
      <p:sp>
        <p:nvSpPr>
          <p:cNvPr id="10" name="Ograda vsebine 5"/>
          <p:cNvSpPr txBox="1">
            <a:spLocks/>
          </p:cNvSpPr>
          <p:nvPr/>
        </p:nvSpPr>
        <p:spPr>
          <a:xfrm>
            <a:off x="2214546" y="1596413"/>
            <a:ext cx="6500858" cy="497585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Ne </a:t>
            </a:r>
            <a:r>
              <a:rPr sz="3200" smtClean="0"/>
              <a:t>uporabljajte </a:t>
            </a:r>
            <a:r>
              <a:rPr sz="3200" smtClean="0"/>
              <a:t>istega delovnega pulta (sekalne deske) za pripravo mesa in nemesnih živil</a:t>
            </a:r>
            <a:r>
              <a:rPr sz="3200" smtClean="0"/>
              <a:t>! </a:t>
            </a:r>
            <a:endParaRPr sz="32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Priporočamo </a:t>
            </a:r>
            <a:endParaRPr sz="3200" smtClean="0"/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posebej </a:t>
            </a:r>
            <a:r>
              <a:rPr sz="3200" smtClean="0"/>
              <a:t>označeno desko za </a:t>
            </a:r>
            <a:r>
              <a:rPr sz="3200" smtClean="0"/>
              <a:t>pripravo </a:t>
            </a:r>
            <a:r>
              <a:rPr sz="3200" smtClean="0"/>
              <a:t>surovega mesa, perutnine </a:t>
            </a:r>
            <a:r>
              <a:rPr sz="3200" smtClean="0"/>
              <a:t>in rib</a:t>
            </a:r>
            <a:r>
              <a:rPr sz="3200" smtClean="0"/>
              <a:t>, </a:t>
            </a:r>
            <a:endParaRPr sz="3200" smtClean="0"/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desko </a:t>
            </a:r>
            <a:r>
              <a:rPr sz="3200" smtClean="0"/>
              <a:t>za rezanje kuhanega mesa perutnine in </a:t>
            </a:r>
            <a:r>
              <a:rPr sz="3200" smtClean="0"/>
              <a:t>rib </a:t>
            </a:r>
            <a:endParaRPr sz="3200" smtClean="0"/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desko </a:t>
            </a:r>
            <a:r>
              <a:rPr sz="3200" smtClean="0"/>
              <a:t>za zelenjavo ter ostala živila.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Kuhinjske deske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Slika 11" descr="haccp-polyethylene-12mm-cutting-board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143248"/>
            <a:ext cx="2405034" cy="240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57620" y="1071546"/>
            <a:ext cx="5000660" cy="47149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3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9717" y="-3179586"/>
            <a:ext cx="2895600" cy="686108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Kuhinjske deske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grada vsebine 5"/>
          <p:cNvSpPr txBox="1">
            <a:spLocks/>
          </p:cNvSpPr>
          <p:nvPr/>
        </p:nvSpPr>
        <p:spPr>
          <a:xfrm>
            <a:off x="2571736" y="1596413"/>
            <a:ext cx="6143668" cy="49758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Deske (plastične, ne porozne, akrilne ali lesene) takoj vsaki </a:t>
            </a:r>
            <a:r>
              <a:rPr sz="3200" smtClean="0"/>
              <a:t>uporabi </a:t>
            </a:r>
            <a:r>
              <a:rPr sz="3200" smtClean="0"/>
              <a:t>pomijete </a:t>
            </a:r>
            <a:r>
              <a:rPr sz="3200" smtClean="0"/>
              <a:t>v pomivalnem stroju ali pod vročo tekočo vodo s čistilom za pomivanje posode</a:t>
            </a:r>
            <a:r>
              <a:rPr sz="3200" smtClean="0"/>
              <a:t>. </a:t>
            </a:r>
            <a:endParaRPr sz="32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L</a:t>
            </a:r>
            <a:r>
              <a:rPr sz="3200" smtClean="0"/>
              <a:t>eseno </a:t>
            </a:r>
            <a:r>
              <a:rPr sz="3200" smtClean="0"/>
              <a:t>desko za pripravo surovega mesa jo po </a:t>
            </a:r>
            <a:r>
              <a:rPr sz="3200" smtClean="0"/>
              <a:t>čiščenju </a:t>
            </a:r>
            <a:r>
              <a:rPr sz="3200" smtClean="0"/>
              <a:t>posujete s </a:t>
            </a:r>
            <a:r>
              <a:rPr sz="3200" smtClean="0"/>
              <a:t>kuhinjsko </a:t>
            </a:r>
            <a:r>
              <a:rPr sz="3200" smtClean="0"/>
              <a:t>soljo </a:t>
            </a:r>
            <a:r>
              <a:rPr sz="3200" smtClean="0"/>
              <a:t>pustite </a:t>
            </a:r>
            <a:r>
              <a:rPr sz="3200" smtClean="0"/>
              <a:t>pol ure </a:t>
            </a:r>
            <a:r>
              <a:rPr sz="3200" smtClean="0"/>
              <a:t>nato </a:t>
            </a:r>
            <a:r>
              <a:rPr sz="3200" smtClean="0"/>
              <a:t>sperete </a:t>
            </a:r>
            <a:r>
              <a:rPr sz="3200" smtClean="0"/>
              <a:t>desko z vročo vodo in jo </a:t>
            </a:r>
            <a:r>
              <a:rPr sz="3200" smtClean="0"/>
              <a:t>dobro </a:t>
            </a:r>
            <a:r>
              <a:rPr sz="3200" smtClean="0"/>
              <a:t>osušite.</a:t>
            </a:r>
            <a:endParaRPr sz="32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Slika 12" descr="cutting-board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2452386" cy="352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57816" y="0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3214678" y="1285860"/>
            <a:ext cx="5248285" cy="51435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sz="4400" dirty="0" smtClean="0"/>
          </a:p>
        </p:txBody>
      </p:sp>
      <p:sp>
        <p:nvSpPr>
          <p:cNvPr id="10" name="Ograda vsebine 5"/>
          <p:cNvSpPr txBox="1">
            <a:spLocks/>
          </p:cNvSpPr>
          <p:nvPr/>
        </p:nvSpPr>
        <p:spPr>
          <a:xfrm>
            <a:off x="2786050" y="1596413"/>
            <a:ext cx="5929354" cy="49758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Govedina in mleto </a:t>
            </a:r>
            <a:r>
              <a:rPr sz="3200" smtClean="0"/>
              <a:t>meso </a:t>
            </a:r>
            <a:r>
              <a:rPr sz="3200" smtClean="0"/>
              <a:t>min 70</a:t>
            </a:r>
            <a:r>
              <a:rPr sz="3200" baseline="30000" smtClean="0"/>
              <a:t> o</a:t>
            </a:r>
            <a:r>
              <a:rPr sz="3200" smtClean="0"/>
              <a:t>C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Perutnina - cel </a:t>
            </a:r>
            <a:r>
              <a:rPr sz="3200" smtClean="0"/>
              <a:t>piščanec </a:t>
            </a:r>
            <a:r>
              <a:rPr sz="3200" smtClean="0"/>
              <a:t>min  </a:t>
            </a:r>
            <a:r>
              <a:rPr sz="3200" smtClean="0"/>
              <a:t>82</a:t>
            </a:r>
            <a:r>
              <a:rPr sz="3200" baseline="30000" smtClean="0"/>
              <a:t>o</a:t>
            </a:r>
            <a:r>
              <a:rPr sz="3200" smtClean="0"/>
              <a:t>C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Piščančja </a:t>
            </a:r>
            <a:r>
              <a:rPr sz="3200" smtClean="0"/>
              <a:t>prsa </a:t>
            </a:r>
            <a:r>
              <a:rPr sz="3200" smtClean="0"/>
              <a:t>min</a:t>
            </a:r>
            <a:r>
              <a:rPr sz="3200" smtClean="0"/>
              <a:t> </a:t>
            </a:r>
            <a:r>
              <a:rPr sz="3200" smtClean="0"/>
              <a:t> </a:t>
            </a:r>
            <a:r>
              <a:rPr sz="3200" smtClean="0"/>
              <a:t>75</a:t>
            </a:r>
            <a:r>
              <a:rPr sz="3200" baseline="30000" smtClean="0"/>
              <a:t>o</a:t>
            </a:r>
            <a:r>
              <a:rPr sz="3200" smtClean="0"/>
              <a:t>C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Svinjina </a:t>
            </a:r>
            <a:r>
              <a:rPr sz="3200" smtClean="0"/>
              <a:t>min 75</a:t>
            </a:r>
            <a:r>
              <a:rPr sz="3200" baseline="30000" smtClean="0"/>
              <a:t>o</a:t>
            </a:r>
            <a:r>
              <a:rPr sz="3200" smtClean="0"/>
              <a:t>C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Jajca </a:t>
            </a:r>
            <a:r>
              <a:rPr sz="3200" smtClean="0"/>
              <a:t>v trdo kuhana ali umešana </a:t>
            </a:r>
            <a:r>
              <a:rPr sz="3200" smtClean="0"/>
              <a:t>tako, da sta beljak in rumenjak formirana brez sledi termično neobdelanega beljaka (sluz, tekoč rumenjak)</a:t>
            </a:r>
          </a:p>
          <a:p>
            <a:pPr marL="342900" lvl="0" indent="-342900">
              <a:spcBef>
                <a:spcPct val="20000"/>
              </a:spcBef>
              <a:buFont typeface="Courier New" pitchFamily="49" charset="0"/>
              <a:buChar char="o"/>
            </a:pPr>
            <a:endParaRPr sz="28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endParaRPr sz="28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Središčna temperatura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Slika 7" descr="thermometer_in_whole_chick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071810"/>
            <a:ext cx="1827699" cy="170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thermometer_in_quiche_cuto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786322"/>
            <a:ext cx="1557334" cy="164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thermometer_in_burger_cutou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928670"/>
            <a:ext cx="1970882" cy="185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214678" y="857232"/>
            <a:ext cx="5319722" cy="5715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l-SI" sz="3100" dirty="0"/>
          </a:p>
        </p:txBody>
      </p:sp>
      <p:sp>
        <p:nvSpPr>
          <p:cNvPr id="8" name="Ograda vsebine 5"/>
          <p:cNvSpPr txBox="1">
            <a:spLocks/>
          </p:cNvSpPr>
          <p:nvPr/>
        </p:nvSpPr>
        <p:spPr>
          <a:xfrm>
            <a:off x="2786050" y="1596413"/>
            <a:ext cx="5929354" cy="49758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endParaRPr sz="28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071670" y="1500174"/>
          <a:ext cx="6643735" cy="3962400"/>
        </p:xfrm>
        <a:graphic>
          <a:graphicData uri="http://schemas.openxmlformats.org/drawingml/2006/table">
            <a:tbl>
              <a:tblPr/>
              <a:tblGrid>
                <a:gridCol w="3295340"/>
                <a:gridCol w="3348395"/>
              </a:tblGrid>
              <a:tr h="1837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0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individualno pakirano pasterizirano mleko (pakiranja za en obrok),</a:t>
                      </a:r>
                      <a:r>
                        <a:rPr lang="sl-SI" sz="2000" cap="small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čokoladno mleko,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pasterizirani jogurt, jogurtni napitki,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sir za mazanje,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termično obdelane sirne 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omake iz navadnih sirov,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pasterizirana skuta,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zaviti 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siri lističi 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(pakiranja za en obrok)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sveže domače mleko,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jogurt iz svežega mleka,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jogurti in podobni izdelki z aktivnimi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probiotičnim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kulturami (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Actimel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Aktivia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,…)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mlečni izdelki v večjih pakiranjih,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nekateri siri (s plemenito plesnijo):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camenbert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brie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gorgonzola,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roquefort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feta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Mleko in mlečni izdelki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Slika 11" descr="mil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285992"/>
            <a:ext cx="1756508" cy="24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9717" y="-3179586"/>
            <a:ext cx="2895600" cy="686108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Sadje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071669" y="1404747"/>
          <a:ext cx="6643733" cy="5181600"/>
        </p:xfrm>
        <a:graphic>
          <a:graphicData uri="http://schemas.openxmlformats.org/drawingml/2006/table">
            <a:tbl>
              <a:tblPr/>
              <a:tblGrid>
                <a:gridCol w="3191794"/>
                <a:gridCol w="345193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vloženo in zamrznjeno kuhano sadje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sadni sok (v malih stekleničkah ali tetrapaku)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Sadje z lupino, ki jo je enostavno odstraniti (banane, pomaranče, mandarine). Pred lupljenjem jih je potrebno oprati.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melona olupljena servirna takoj.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Pakirani praženi oreščki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oreščki kot del pečene sladice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pakirano kikirikijevo maslo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suho sadje ( rozine …)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sveže sadje in hrana, ki vsebuje sveže sadje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nepasterizirani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sadni in zelenjavni sokovi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sveži oreščki in praženi oreščki z lupino.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komercialno narezano sveže sadje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Slika 13" descr="m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835596">
            <a:off x="-382554" y="4169084"/>
            <a:ext cx="2806619" cy="155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lu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3313" y="1437676"/>
            <a:ext cx="2190764" cy="164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1802" y="2214554"/>
            <a:ext cx="5715040" cy="38556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sl-SI" sz="4400" dirty="0" smtClean="0"/>
              <a:t>Namen </a:t>
            </a:r>
            <a:r>
              <a:rPr lang="sl-SI" sz="4400" dirty="0" err="1" smtClean="0"/>
              <a:t>neturopenične</a:t>
            </a:r>
            <a:r>
              <a:rPr lang="sl-SI" sz="4400" dirty="0" smtClean="0"/>
              <a:t> prehrane je zmanjšati vnos bakterij, gliv in drugih mikroorganizmov iz živil v organizem.</a:t>
            </a:r>
            <a:endParaRPr lang="sl-SI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4357686" y="3143248"/>
            <a:ext cx="4462467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sp>
        <p:nvSpPr>
          <p:cNvPr id="8" name="TextBox 6"/>
          <p:cNvSpPr txBox="1"/>
          <p:nvPr/>
        </p:nvSpPr>
        <p:spPr>
          <a:xfrm>
            <a:off x="2500298" y="1000108"/>
            <a:ext cx="6286544" cy="71438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sz="4400" smtClean="0"/>
              <a:t>"STERILNA DIETA"</a:t>
            </a:r>
            <a:endParaRPr lang="sl-SI" sz="4400" dirty="0"/>
          </a:p>
        </p:txBody>
      </p:sp>
      <p:pic>
        <p:nvPicPr>
          <p:cNvPr id="11" name="Slika 10" descr="probioticf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64318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Zelenjava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285984" y="1500174"/>
          <a:ext cx="6357981" cy="3648076"/>
        </p:xfrm>
        <a:graphic>
          <a:graphicData uri="http://schemas.openxmlformats.org/drawingml/2006/table">
            <a:tbl>
              <a:tblPr/>
              <a:tblGrid>
                <a:gridCol w="3154385"/>
                <a:gridCol w="3203596"/>
              </a:tblGrid>
              <a:tr h="3648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05" marR="34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05" marR="34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vsa kuhana zelenjava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vse kuhane začimbe dodane jedi najmanj 5 minut pred koncem  termične obdelave (kuhanja)</a:t>
                      </a:r>
                    </a:p>
                  </a:txBody>
                  <a:tcPr marL="34705" marR="34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surova zelenjava, solate,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sveža ali posušene začimbe, ki niso termično obdelane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solatni prelivi narejeni iz surovih jajc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zelenjava pečena po suhem postopku v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konvektomatu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05" marR="34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Slika 12" descr="iron-rich-foods-5-300x2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857628"/>
            <a:ext cx="3571900" cy="260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43108" y="1500174"/>
          <a:ext cx="6500858" cy="4572000"/>
        </p:xfrm>
        <a:graphic>
          <a:graphicData uri="http://schemas.openxmlformats.org/drawingml/2006/table">
            <a:tbl>
              <a:tblPr/>
              <a:tblGrid>
                <a:gridCol w="3224471"/>
                <a:gridCol w="3276387"/>
              </a:tblGrid>
              <a:tr h="1128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028" marR="2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028" marR="2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kruh, žemlje, toast, (individualno pakiranje)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palačinke, sladki kuhi, vaflji,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tortillia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preste, krekerji,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popcorn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čips krompirjev in koruzni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razne vrste kosmičev, ki ne vsebujejo dodatkov sušenega sadja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kuhane testenine, riž in ostale kaše,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krompir , kuhan, pečen in ocvrt </a:t>
                      </a:r>
                    </a:p>
                  </a:txBody>
                  <a:tcPr marL="26028" marR="2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kruh in drobno pecivo, ki ni pakirano po posameznih kosih.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kruh in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muesli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ki vsebujejo rozine.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krompirjeva solata,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solata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iz testenin, pečen neolupljen krompir</a:t>
                      </a:r>
                    </a:p>
                  </a:txBody>
                  <a:tcPr marL="26028" marR="2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Škrobna živila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Slika 17" descr="Testenine-s-sunko-v-pecic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071810"/>
            <a:ext cx="1904151" cy="134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9717" y="-3179586"/>
            <a:ext cx="2895600" cy="6861081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57290" y="1214422"/>
          <a:ext cx="7429552" cy="5227320"/>
        </p:xfrm>
        <a:graphic>
          <a:graphicData uri="http://schemas.openxmlformats.org/drawingml/2006/table">
            <a:tbl>
              <a:tblPr/>
              <a:tblGrid>
                <a:gridCol w="3685110"/>
                <a:gridCol w="3744442"/>
              </a:tblGrid>
              <a:tr h="27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373" marR="18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b="1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373" marR="18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termično dobro obdelano meso(govedina, svinjina, ovčetina, kozliček,  perutnina, ribe)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dobro trdo kuhana jajca in ostala termično obdelana jajca kot sestavni del jedi  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omlete.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komercialno pakirane obarjene salame in klobase ( posebna, kuhan pršut, pečen pršut, perutninska šunka in hrenovke in podobno, pašteta) in ribe.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Tofu sir (predhodno termično obdelan tako da ga narežemo na kocke 2x2cm in jih v kropu kuhamo najmanj 5 min.)</a:t>
                      </a:r>
                    </a:p>
                  </a:txBody>
                  <a:tcPr marL="18373" marR="18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surovo ali pol pečeno meso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naravno sušene salame – naravno  črevo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hladno dimljene salame in mesni izdelki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suši, ostrige, školjke,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tofu sir - svež, </a:t>
                      </a:r>
                    </a:p>
                  </a:txBody>
                  <a:tcPr marL="18373" marR="18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Meso in mesni izdelki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Slika 5" descr="patty hambur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929198"/>
            <a:ext cx="2512611" cy="167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ch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143380"/>
            <a:ext cx="1982445" cy="131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Maščoba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214546" y="1500174"/>
          <a:ext cx="6572295" cy="3352800"/>
        </p:xfrm>
        <a:graphic>
          <a:graphicData uri="http://schemas.openxmlformats.org/drawingml/2006/table">
            <a:tbl>
              <a:tblPr/>
              <a:tblGrid>
                <a:gridCol w="3259905"/>
                <a:gridCol w="3312390"/>
              </a:tblGrid>
              <a:tr h="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olje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komercialno pakirano maslo, margarina hranjena v hladilniku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komercialne majoneze (pasterizirani)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komercialni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dresingi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na osnovi majoneze (pasterizirani)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kisla smetana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sveži solatni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dresingi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ki vsebujejo sir (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camembert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roqueford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blue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) ali sveža jajca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avokado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dresingi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Slika 7" descr="exps23108_LT10503D2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929066"/>
            <a:ext cx="2357434" cy="23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Sladice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08" y="1857364"/>
          <a:ext cx="6572295" cy="2133600"/>
        </p:xfrm>
        <a:graphic>
          <a:graphicData uri="http://schemas.openxmlformats.org/drawingml/2006/table">
            <a:tbl>
              <a:tblPr/>
              <a:tblGrid>
                <a:gridCol w="3259905"/>
                <a:gridCol w="3312390"/>
              </a:tblGrid>
              <a:tr h="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puding, sladoled, zmrznjen jogurt,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piškoti in drugo industrijsko pecivo,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čokolada (pakiranja za en obrok)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domače sladice,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bonboniere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pralineji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pecivo iz pekarne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Slika 8" descr="imdd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3643314"/>
            <a:ext cx="2876561" cy="216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3101chocolate3gminidankesch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000504"/>
            <a:ext cx="2412876" cy="222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double ch677-17264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71612"/>
            <a:ext cx="2245909" cy="224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9717" y="-3179586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Napitki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00166" y="1428736"/>
          <a:ext cx="7090654" cy="3657600"/>
        </p:xfrm>
        <a:graphic>
          <a:graphicData uri="http://schemas.openxmlformats.org/drawingml/2006/table">
            <a:tbl>
              <a:tblPr/>
              <a:tblGrid>
                <a:gridCol w="3517014"/>
                <a:gridCol w="3573640"/>
              </a:tblGrid>
              <a:tr h="184727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92" marR="42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92" marR="42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8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ustekleničena voda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vse ustekleničene, konzervirane pijače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pripravki pijač v prahu,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instant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čaji, kava, kakav, vroča čokolada,bela kava, čaj v čajni vrečki pripravljeni s prekuhano vodo ali z 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ustekleničeno 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vodo</a:t>
                      </a:r>
                    </a:p>
                  </a:txBody>
                  <a:tcPr marL="42592" marR="42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tekoča voda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neustrezno pakirana ustekleničena voda (baloni)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doma pripravljene sveže limonade in sveže 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iztisnjeni 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sadni sokovi in neprevreti čaji</a:t>
                      </a:r>
                    </a:p>
                  </a:txBody>
                  <a:tcPr marL="42592" marR="42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>
                          <a:latin typeface="Calibri"/>
                          <a:ea typeface="Times New Roman"/>
                          <a:cs typeface="Times New Roman"/>
                        </a:rPr>
                        <a:t>konzervirani energijski napitek</a:t>
                      </a:r>
                    </a:p>
                  </a:txBody>
                  <a:tcPr marL="42592" marR="42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napitki, ki se pripravijo iz praškov v večjih pakiranjih</a:t>
                      </a:r>
                    </a:p>
                  </a:txBody>
                  <a:tcPr marL="42592" marR="42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Slika 6" descr="cedevita-15g-smsn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857760"/>
            <a:ext cx="1756664" cy="159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Fructal_fla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072074"/>
            <a:ext cx="2099831" cy="153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opoj-sokovi-design-za-tocilni-apar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1330449" cy="193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sladka-in-vroca-cokolad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2714620"/>
            <a:ext cx="1469326" cy="172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Juhe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3108" y="2143116"/>
          <a:ext cx="6572295" cy="1524000"/>
        </p:xfrm>
        <a:graphic>
          <a:graphicData uri="http://schemas.openxmlformats.org/drawingml/2006/table">
            <a:tbl>
              <a:tblPr/>
              <a:tblGrid>
                <a:gridCol w="3259905"/>
                <a:gridCol w="3312390"/>
              </a:tblGrid>
              <a:tr h="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kuhane mesne in zelenjavne juhe pripravljene 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doma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juhe, ki niso 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doma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juhe z dodatkom začimbe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miso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( soja –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miso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juha – kitajska kuhinja!)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Slika 7" descr="winter-soup-ck-1696593-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64331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85984" y="428604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4400" smtClean="0">
                <a:latin typeface="+mj-lt"/>
                <a:ea typeface="+mj-ea"/>
                <a:cs typeface="+mj-cs"/>
              </a:rPr>
              <a:t>Začimbe in ostalo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08" y="1357298"/>
          <a:ext cx="6572295" cy="3962400"/>
        </p:xfrm>
        <a:graphic>
          <a:graphicData uri="http://schemas.openxmlformats.org/drawingml/2006/table">
            <a:tbl>
              <a:tblPr/>
              <a:tblGrid>
                <a:gridCol w="3259905"/>
                <a:gridCol w="3312390"/>
              </a:tblGrid>
              <a:tr h="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 dirty="0">
                          <a:latin typeface="Calibri"/>
                          <a:ea typeface="Times New Roman"/>
                          <a:cs typeface="Times New Roman"/>
                        </a:rPr>
                        <a:t>Dovoljena živila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l-SI" sz="2000" b="1">
                          <a:latin typeface="Calibri"/>
                          <a:ea typeface="Times New Roman"/>
                          <a:cs typeface="Times New Roman"/>
                        </a:rPr>
                        <a:t>Prepovedana živila</a:t>
                      </a:r>
                      <a:endParaRPr lang="sl-SI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sol, sladkor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džem, marmelade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(manjša pakiranja)</a:t>
                      </a:r>
                      <a:endParaRPr lang="sl-SI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senf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000" dirty="0" err="1">
                          <a:latin typeface="Calibri"/>
                          <a:ea typeface="Times New Roman"/>
                          <a:cs typeface="Times New Roman"/>
                        </a:rPr>
                        <a:t>Ketchup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, sojine omake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     (po odprtju hranjeni v </a:t>
                      </a:r>
                      <a:r>
                        <a:rPr lang="sl-SI" sz="2000" dirty="0" smtClean="0">
                          <a:latin typeface="Calibri"/>
                          <a:ea typeface="Times New Roman"/>
                          <a:cs typeface="Times New Roman"/>
                        </a:rPr>
                        <a:t>          hladilniku</a:t>
                      </a: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kisle kumarice, olive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      (po odprtju hranjeni v hladilniku)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začimbe dodane jedem med kuhanjem razen popra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začimbe dodane po tem, ko je bil obrok že skuhan.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Poper!!!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naravni  </a:t>
                      </a:r>
                      <a:r>
                        <a:rPr lang="sl-SI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Sirupi na bazi</a:t>
                      </a:r>
                      <a:r>
                        <a:rPr lang="sl-SI" sz="20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medu</a:t>
                      </a:r>
                      <a:endParaRPr lang="sl-SI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kitajske začimbe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2000" dirty="0">
                          <a:latin typeface="Calibri"/>
                          <a:ea typeface="Times New Roman"/>
                          <a:cs typeface="Times New Roman"/>
                        </a:rPr>
                        <a:t>kvas ( surov – če ga jemo surovega)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Slika 8" descr="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4357694"/>
            <a:ext cx="2500298" cy="206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255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5357826"/>
            <a:ext cx="1333502" cy="133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s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572008"/>
            <a:ext cx="2000249" cy="200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4214810" y="2428868"/>
            <a:ext cx="4643470" cy="3500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2800" smtClean="0"/>
          </a:p>
        </p:txBody>
      </p:sp>
      <p:sp>
        <p:nvSpPr>
          <p:cNvPr id="8" name="TextBox 6"/>
          <p:cNvSpPr txBox="1"/>
          <p:nvPr/>
        </p:nvSpPr>
        <p:spPr>
          <a:xfrm>
            <a:off x="2500298" y="1000108"/>
            <a:ext cx="6286544" cy="71438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sl-SI" sz="4400" dirty="0"/>
          </a:p>
        </p:txBody>
      </p:sp>
      <p:sp>
        <p:nvSpPr>
          <p:cNvPr id="10" name="TextBox 6"/>
          <p:cNvSpPr txBox="1"/>
          <p:nvPr/>
        </p:nvSpPr>
        <p:spPr>
          <a:xfrm>
            <a:off x="3286116" y="1214422"/>
            <a:ext cx="5349430" cy="5286412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sz="4400" smtClean="0"/>
              <a:t>Bakterije so mikroorganizmi, ki so najpogostejši povzročitelji z hrano povzročenih okužb </a:t>
            </a:r>
            <a:r>
              <a:rPr sz="4400" smtClean="0"/>
              <a:t>prebavil</a:t>
            </a:r>
            <a:r>
              <a:rPr sz="4400" smtClean="0"/>
              <a:t>. Zato </a:t>
            </a:r>
            <a:r>
              <a:rPr sz="4400" smtClean="0"/>
              <a:t>je potrebna posebna pozornost pri pripravi hrane za </a:t>
            </a:r>
            <a:r>
              <a:rPr sz="4400" smtClean="0"/>
              <a:t>takega </a:t>
            </a:r>
            <a:r>
              <a:rPr sz="4400" smtClean="0"/>
              <a:t>bolnika.</a:t>
            </a:r>
            <a:endParaRPr lang="sl-SI" sz="4400" dirty="0"/>
          </a:p>
        </p:txBody>
      </p:sp>
      <p:pic>
        <p:nvPicPr>
          <p:cNvPr id="12" name="Slika 11" descr="imafoo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786058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9717" y="-3179586"/>
            <a:ext cx="2895600" cy="6861081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928926" y="1000108"/>
            <a:ext cx="5358057" cy="5214974"/>
            <a:chOff x="6480" y="1440"/>
            <a:chExt cx="5533" cy="4650"/>
          </a:xfrm>
        </p:grpSpPr>
        <p:pic>
          <p:nvPicPr>
            <p:cNvPr id="1027" name="Picture 3" descr="hem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0" y="1440"/>
              <a:ext cx="2955" cy="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7365" y="1800"/>
              <a:ext cx="4648" cy="3717"/>
              <a:chOff x="2685" y="1800"/>
              <a:chExt cx="4648" cy="3717"/>
            </a:xfrm>
          </p:grpSpPr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2700" y="4860"/>
                <a:ext cx="3452" cy="6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-18</a:t>
                </a:r>
                <a:r>
                  <a:rPr kumimoji="0" lang="sl-SI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o</a:t>
                </a: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shranjevanje zamrznjene hrane</a:t>
                </a:r>
                <a:endParaRPr kumimoji="0" lang="sl-SI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2700" y="4243"/>
                <a:ext cx="3060" cy="4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0</a:t>
                </a:r>
                <a:r>
                  <a:rPr kumimoji="0" lang="sl-SI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o</a:t>
                </a: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zmrzišče vode</a:t>
                </a:r>
                <a:endParaRPr kumimoji="0" lang="sl-SI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2700" y="1800"/>
                <a:ext cx="3060" cy="5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100</a:t>
                </a:r>
                <a:r>
                  <a:rPr kumimoji="0" lang="sl-SI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o</a:t>
                </a: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večina bakterij uničenih</a:t>
                </a:r>
                <a:endParaRPr kumimoji="0" lang="sl-SI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2700" y="2332"/>
                <a:ext cx="4633" cy="11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73</a:t>
                </a:r>
                <a:r>
                  <a:rPr kumimoji="0" lang="sl-SI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o</a:t>
                </a: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preprečimo  razmnoževanje bakterij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nekatere bakterije uničimo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2685" y="3096"/>
                <a:ext cx="3748" cy="9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itchFamily="34" charset="0"/>
                  </a:rPr>
                  <a:t>5</a:t>
                </a:r>
                <a:r>
                  <a:rPr kumimoji="0" lang="sl-SI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itchFamily="34" charset="0"/>
                  </a:rPr>
                  <a:t>o</a:t>
                </a: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itchFamily="34" charset="0"/>
                  </a:rPr>
                  <a:t>C – 60</a:t>
                </a:r>
                <a:r>
                  <a:rPr kumimoji="0" lang="sl-SI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itchFamily="34" charset="0"/>
                  </a:rPr>
                  <a:t>o</a:t>
                </a: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itchFamily="34" charset="0"/>
                  </a:rPr>
                  <a:t>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itchFamily="34" charset="0"/>
                  </a:rPr>
                  <a:t>NEVARNO OBMOČJE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itchFamily="34" charset="0"/>
                  </a:rPr>
                  <a:t>rast bakterij največja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sl-SI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cs typeface="Arial" pitchFamily="34" charset="0"/>
                  </a:rPr>
                  <a:t>umaknimo hrano iz tega območja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Pravokotnik 14"/>
          <p:cNvSpPr/>
          <p:nvPr/>
        </p:nvSpPr>
        <p:spPr>
          <a:xfrm>
            <a:off x="5715008" y="1000108"/>
            <a:ext cx="257176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otnik 15"/>
          <p:cNvSpPr/>
          <p:nvPr/>
        </p:nvSpPr>
        <p:spPr>
          <a:xfrm>
            <a:off x="6286512" y="1785926"/>
            <a:ext cx="200026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otnik 16"/>
          <p:cNvSpPr/>
          <p:nvPr/>
        </p:nvSpPr>
        <p:spPr>
          <a:xfrm>
            <a:off x="5429256" y="4143380"/>
            <a:ext cx="285752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otnik 17"/>
          <p:cNvSpPr/>
          <p:nvPr/>
        </p:nvSpPr>
        <p:spPr>
          <a:xfrm>
            <a:off x="6786578" y="3286124"/>
            <a:ext cx="150019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otnik 18"/>
          <p:cNvSpPr/>
          <p:nvPr/>
        </p:nvSpPr>
        <p:spPr>
          <a:xfrm>
            <a:off x="5715008" y="5429264"/>
            <a:ext cx="257176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otnik 19"/>
          <p:cNvSpPr/>
          <p:nvPr/>
        </p:nvSpPr>
        <p:spPr>
          <a:xfrm>
            <a:off x="6929454" y="4786322"/>
            <a:ext cx="135732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otnik 20"/>
          <p:cNvSpPr/>
          <p:nvPr/>
        </p:nvSpPr>
        <p:spPr>
          <a:xfrm>
            <a:off x="5715008" y="4000504"/>
            <a:ext cx="257176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otnik 21"/>
          <p:cNvSpPr/>
          <p:nvPr/>
        </p:nvSpPr>
        <p:spPr>
          <a:xfrm>
            <a:off x="7143768" y="3643314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Slika 22" descr="danger_zone_logo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500306"/>
            <a:ext cx="294873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4357686" y="642918"/>
            <a:ext cx="4462467" cy="5300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trgovini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grada vsebine 5"/>
          <p:cNvSpPr txBox="1">
            <a:spLocks/>
          </p:cNvSpPr>
          <p:nvPr/>
        </p:nvSpPr>
        <p:spPr>
          <a:xfrm>
            <a:off x="2428860" y="1596413"/>
            <a:ext cx="6286544" cy="49758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Preverimo rok uporabe.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 nakupu živila naj bo ta večji od 5 dni.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kupujemo živil tik pred potekom roka trajanja.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kupujemo hrane v poškodovani embalaži.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kupujemo konzerv, ki so napihnjene, poškodovane ali imajo na površini sledove rje.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kupujemo “svežih” mlečnih izdelkov.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Slika 10" descr="20110713PHT23957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142984"/>
            <a:ext cx="1876706" cy="250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71942"/>
            <a:ext cx="199072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643174" y="1785927"/>
            <a:ext cx="5857916" cy="1714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1400" smtClean="0"/>
          </a:p>
        </p:txBody>
      </p:sp>
      <p:sp>
        <p:nvSpPr>
          <p:cNvPr id="8" name="TextBox 6"/>
          <p:cNvSpPr txBox="1"/>
          <p:nvPr/>
        </p:nvSpPr>
        <p:spPr>
          <a:xfrm>
            <a:off x="2500298" y="857232"/>
            <a:ext cx="6215106" cy="9286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5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trgovini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grada vsebine 5"/>
          <p:cNvSpPr txBox="1">
            <a:spLocks/>
          </p:cNvSpPr>
          <p:nvPr/>
        </p:nvSpPr>
        <p:spPr>
          <a:xfrm>
            <a:off x="3357554" y="1596413"/>
            <a:ext cx="5357850" cy="497585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sz="3200" smtClean="0"/>
              <a:t>Zmrznjena </a:t>
            </a:r>
            <a:r>
              <a:rPr sz="3200" smtClean="0"/>
              <a:t>živila je potrebno </a:t>
            </a:r>
            <a:r>
              <a:rPr sz="3200" smtClean="0"/>
              <a:t>čimprej </a:t>
            </a:r>
            <a:r>
              <a:rPr sz="3200" smtClean="0"/>
              <a:t>po nakupu bodisi pripraviti </a:t>
            </a:r>
            <a:r>
              <a:rPr sz="3200" smtClean="0"/>
              <a:t>ali pa </a:t>
            </a:r>
            <a:r>
              <a:rPr sz="3200" smtClean="0"/>
              <a:t>dati </a:t>
            </a:r>
            <a:r>
              <a:rPr sz="3200" smtClean="0"/>
              <a:t>v zamrzovalnik</a:t>
            </a:r>
            <a:r>
              <a:rPr sz="3200" smtClean="0"/>
              <a:t>. </a:t>
            </a:r>
            <a:endParaRPr sz="3200" smtClean="0"/>
          </a:p>
          <a:p>
            <a:pPr lvl="0"/>
            <a:endParaRPr sz="3200" smtClean="0"/>
          </a:p>
          <a:p>
            <a:pPr lvl="0"/>
            <a:r>
              <a:rPr sz="3200" smtClean="0"/>
              <a:t>Če </a:t>
            </a:r>
            <a:r>
              <a:rPr sz="3200" smtClean="0"/>
              <a:t>bo trajala pot od nakupa </a:t>
            </a:r>
            <a:r>
              <a:rPr sz="3200" smtClean="0"/>
              <a:t>do </a:t>
            </a:r>
            <a:r>
              <a:rPr sz="3200" smtClean="0"/>
              <a:t>doma več </a:t>
            </a:r>
            <a:r>
              <a:rPr sz="3200" smtClean="0"/>
              <a:t>kot 30 minut, je najbolje </a:t>
            </a:r>
            <a:r>
              <a:rPr sz="3200" smtClean="0"/>
              <a:t>taka </a:t>
            </a:r>
            <a:r>
              <a:rPr sz="3200" smtClean="0"/>
              <a:t>živil domov pripreljati </a:t>
            </a:r>
            <a:r>
              <a:rPr sz="3200" smtClean="0"/>
              <a:t>v hladilni torbi.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Slika 13" descr="f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214554"/>
            <a:ext cx="2767018" cy="283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imu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86058"/>
            <a:ext cx="2905154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9717" y="-3179586"/>
            <a:ext cx="2895600" cy="6861081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500298" y="857232"/>
            <a:ext cx="6215106" cy="9286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5400" dirty="0"/>
          </a:p>
        </p:txBody>
      </p:sp>
      <p:sp>
        <p:nvSpPr>
          <p:cNvPr id="5" name="TextBox 6"/>
          <p:cNvSpPr txBox="1"/>
          <p:nvPr/>
        </p:nvSpPr>
        <p:spPr>
          <a:xfrm>
            <a:off x="2643174" y="1785926"/>
            <a:ext cx="5857916" cy="450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3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Hladilnik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grada vsebine 5"/>
          <p:cNvSpPr txBox="1">
            <a:spLocks/>
          </p:cNvSpPr>
          <p:nvPr/>
        </p:nvSpPr>
        <p:spPr>
          <a:xfrm>
            <a:off x="2428860" y="1596413"/>
            <a:ext cx="6286544" cy="461866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sz="2800" smtClean="0"/>
              <a:t>  Hladilnik </a:t>
            </a:r>
            <a:r>
              <a:rPr sz="2800" smtClean="0"/>
              <a:t>(police</a:t>
            </a:r>
            <a:r>
              <a:rPr sz="2800" smtClean="0"/>
              <a:t>) </a:t>
            </a:r>
            <a:r>
              <a:rPr sz="2800" smtClean="0"/>
              <a:t>čistite </a:t>
            </a:r>
            <a:r>
              <a:rPr sz="2800" smtClean="0"/>
              <a:t>redno z </a:t>
            </a:r>
            <a:r>
              <a:rPr sz="2800" smtClean="0"/>
              <a:t>vročo </a:t>
            </a:r>
            <a:r>
              <a:rPr sz="2800" smtClean="0"/>
              <a:t>  </a:t>
            </a:r>
          </a:p>
          <a:p>
            <a:pPr lvl="0"/>
            <a:r>
              <a:rPr sz="2800" smtClean="0"/>
              <a:t> </a:t>
            </a:r>
            <a:r>
              <a:rPr sz="2800" smtClean="0"/>
              <a:t>    vodo </a:t>
            </a:r>
            <a:r>
              <a:rPr sz="2800" smtClean="0"/>
              <a:t>in čistilom</a:t>
            </a:r>
            <a:r>
              <a:rPr sz="2800" smtClean="0"/>
              <a:t>. </a:t>
            </a:r>
            <a:endParaRPr sz="2800" smtClean="0"/>
          </a:p>
          <a:p>
            <a:pPr lvl="0">
              <a:buFont typeface="Courier New" pitchFamily="49" charset="0"/>
              <a:buChar char="o"/>
            </a:pPr>
            <a:r>
              <a:rPr sz="2800" smtClean="0"/>
              <a:t> </a:t>
            </a:r>
            <a:r>
              <a:rPr sz="2800" smtClean="0"/>
              <a:t> Vsako </a:t>
            </a:r>
            <a:r>
              <a:rPr sz="2800" smtClean="0"/>
              <a:t>razlitje po policah hladilnika </a:t>
            </a:r>
            <a:r>
              <a:rPr sz="2800" smtClean="0"/>
              <a:t>takoj </a:t>
            </a:r>
            <a:endParaRPr sz="2800" smtClean="0"/>
          </a:p>
          <a:p>
            <a:pPr lvl="0"/>
            <a:r>
              <a:rPr sz="2800" smtClean="0"/>
              <a:t> </a:t>
            </a:r>
            <a:r>
              <a:rPr sz="2800" smtClean="0"/>
              <a:t>    očistite </a:t>
            </a:r>
            <a:r>
              <a:rPr sz="2800" smtClean="0"/>
              <a:t>z vročo vodo in čistilom </a:t>
            </a:r>
            <a:r>
              <a:rPr sz="2800" smtClean="0"/>
              <a:t>ter </a:t>
            </a:r>
            <a:endParaRPr sz="2800" smtClean="0"/>
          </a:p>
          <a:p>
            <a:pPr lvl="0"/>
            <a:r>
              <a:rPr sz="2800" smtClean="0"/>
              <a:t> </a:t>
            </a:r>
            <a:r>
              <a:rPr sz="2800" smtClean="0"/>
              <a:t>    polico zbrišite </a:t>
            </a:r>
            <a:r>
              <a:rPr sz="2800" smtClean="0"/>
              <a:t>do </a:t>
            </a:r>
            <a:r>
              <a:rPr sz="2800" smtClean="0"/>
              <a:t>suhega</a:t>
            </a:r>
            <a:r>
              <a:rPr sz="2800" smtClean="0"/>
              <a:t>.</a:t>
            </a:r>
          </a:p>
          <a:p>
            <a:pPr lvl="0"/>
            <a:endParaRPr sz="2800" smtClean="0"/>
          </a:p>
          <a:p>
            <a:pPr lvl="0">
              <a:buFont typeface="Courier New" pitchFamily="49" charset="0"/>
              <a:buChar char="o"/>
            </a:pPr>
            <a:r>
              <a:rPr sz="2800" smtClean="0"/>
              <a:t>  Temperatura </a:t>
            </a:r>
            <a:r>
              <a:rPr sz="2800" smtClean="0"/>
              <a:t>hladilnika naj bo med </a:t>
            </a:r>
            <a:r>
              <a:rPr sz="2800" smtClean="0"/>
              <a:t>0</a:t>
            </a:r>
            <a:r>
              <a:rPr sz="2800" baseline="30000" smtClean="0"/>
              <a:t>o</a:t>
            </a:r>
            <a:r>
              <a:rPr sz="2800" smtClean="0"/>
              <a:t>C </a:t>
            </a:r>
            <a:endParaRPr sz="2800" smtClean="0"/>
          </a:p>
          <a:p>
            <a:pPr lvl="0"/>
            <a:r>
              <a:rPr sz="2800" smtClean="0"/>
              <a:t> </a:t>
            </a:r>
            <a:r>
              <a:rPr sz="2800" smtClean="0"/>
              <a:t>    in </a:t>
            </a:r>
            <a:r>
              <a:rPr sz="2800" smtClean="0"/>
              <a:t>+4</a:t>
            </a:r>
            <a:r>
              <a:rPr sz="2800" baseline="30000" smtClean="0"/>
              <a:t>o</a:t>
            </a:r>
            <a:r>
              <a:rPr sz="2800" smtClean="0"/>
              <a:t>C. V </a:t>
            </a:r>
            <a:r>
              <a:rPr sz="2800" smtClean="0"/>
              <a:t>hladilnik </a:t>
            </a:r>
            <a:r>
              <a:rPr sz="2800" smtClean="0"/>
              <a:t>namestite </a:t>
            </a:r>
            <a:r>
              <a:rPr sz="2800" smtClean="0"/>
              <a:t>manjši </a:t>
            </a:r>
            <a:endParaRPr sz="2800" smtClean="0"/>
          </a:p>
          <a:p>
            <a:pPr lvl="0"/>
            <a:r>
              <a:rPr sz="2800" smtClean="0"/>
              <a:t> </a:t>
            </a:r>
            <a:r>
              <a:rPr sz="2800" smtClean="0"/>
              <a:t>    termometer</a:t>
            </a:r>
            <a:r>
              <a:rPr sz="2800" smtClean="0"/>
              <a:t>, </a:t>
            </a:r>
            <a:r>
              <a:rPr sz="2800" smtClean="0"/>
              <a:t>temperaturo </a:t>
            </a:r>
            <a:r>
              <a:rPr sz="2800" smtClean="0"/>
              <a:t>preverite </a:t>
            </a:r>
          </a:p>
          <a:p>
            <a:pPr lvl="0"/>
            <a:r>
              <a:rPr sz="2800" smtClean="0"/>
              <a:t> </a:t>
            </a:r>
            <a:r>
              <a:rPr sz="2800" smtClean="0"/>
              <a:t>    vsako </a:t>
            </a:r>
            <a:r>
              <a:rPr sz="2800" smtClean="0"/>
              <a:t>jutro, ko prvič odprete </a:t>
            </a:r>
            <a:r>
              <a:rPr sz="2800" smtClean="0"/>
              <a:t>hladilnik</a:t>
            </a:r>
            <a:r>
              <a:rPr sz="2800" smtClean="0"/>
              <a:t>.</a:t>
            </a: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000232" y="3286124"/>
            <a:ext cx="6643733" cy="2571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41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Zamrzovalnik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grada vsebine 5"/>
          <p:cNvSpPr txBox="1">
            <a:spLocks/>
          </p:cNvSpPr>
          <p:nvPr/>
        </p:nvSpPr>
        <p:spPr>
          <a:xfrm>
            <a:off x="2285984" y="1596413"/>
            <a:ext cx="6429420" cy="461866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sz="2800" smtClean="0"/>
              <a:t> </a:t>
            </a:r>
            <a:r>
              <a:rPr sz="3200" smtClean="0"/>
              <a:t>Temperatura v zamrzovalniku </a:t>
            </a:r>
            <a:r>
              <a:rPr sz="3200" smtClean="0"/>
              <a:t>naj </a:t>
            </a:r>
            <a:r>
              <a:rPr sz="3200" smtClean="0"/>
              <a:t>bo</a:t>
            </a:r>
          </a:p>
          <a:p>
            <a:pPr lvl="0"/>
            <a:r>
              <a:rPr sz="3200" smtClean="0"/>
              <a:t> </a:t>
            </a:r>
            <a:r>
              <a:rPr sz="3200" smtClean="0"/>
              <a:t>   pod</a:t>
            </a:r>
            <a:r>
              <a:rPr sz="3200" smtClean="0"/>
              <a:t>  -</a:t>
            </a:r>
            <a:r>
              <a:rPr sz="3200" smtClean="0"/>
              <a:t>18</a:t>
            </a:r>
            <a:r>
              <a:rPr sz="3200" baseline="30000" smtClean="0"/>
              <a:t>o</a:t>
            </a:r>
            <a:r>
              <a:rPr sz="3200" smtClean="0"/>
              <a:t>C </a:t>
            </a:r>
            <a:endParaRPr sz="3200" smtClean="0"/>
          </a:p>
          <a:p>
            <a:pPr lvl="0"/>
            <a:r>
              <a:rPr sz="3200" smtClean="0"/>
              <a:t> </a:t>
            </a:r>
            <a:r>
              <a:rPr sz="3200" smtClean="0"/>
              <a:t>   (običajno </a:t>
            </a:r>
            <a:r>
              <a:rPr sz="3200" smtClean="0"/>
              <a:t>od -18</a:t>
            </a:r>
            <a:r>
              <a:rPr sz="3200" baseline="30000" smtClean="0"/>
              <a:t>o</a:t>
            </a:r>
            <a:r>
              <a:rPr sz="3200" smtClean="0"/>
              <a:t>C </a:t>
            </a:r>
            <a:r>
              <a:rPr sz="3200" smtClean="0"/>
              <a:t>in </a:t>
            </a:r>
            <a:r>
              <a:rPr sz="3200" smtClean="0"/>
              <a:t>-  24</a:t>
            </a:r>
            <a:r>
              <a:rPr sz="3200" baseline="30000" smtClean="0"/>
              <a:t>  o</a:t>
            </a:r>
            <a:r>
              <a:rPr sz="3200" smtClean="0"/>
              <a:t>C).</a:t>
            </a:r>
          </a:p>
          <a:p>
            <a:pPr lvl="0"/>
            <a:r>
              <a:rPr sz="3200" smtClean="0"/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sz="3200" smtClean="0"/>
              <a:t> Tudi </a:t>
            </a:r>
            <a:r>
              <a:rPr sz="3200" smtClean="0"/>
              <a:t>v </a:t>
            </a:r>
            <a:r>
              <a:rPr sz="3200" smtClean="0"/>
              <a:t>zamrzovalnik </a:t>
            </a:r>
            <a:r>
              <a:rPr sz="3200" smtClean="0"/>
              <a:t>namestite     </a:t>
            </a:r>
          </a:p>
          <a:p>
            <a:pPr lvl="0"/>
            <a:r>
              <a:rPr sz="3200" smtClean="0"/>
              <a:t> </a:t>
            </a:r>
            <a:r>
              <a:rPr sz="3200" smtClean="0"/>
              <a:t>   termometer za </a:t>
            </a:r>
            <a:r>
              <a:rPr sz="3200" smtClean="0"/>
              <a:t>spremljanje </a:t>
            </a:r>
            <a:r>
              <a:rPr sz="3200" smtClean="0"/>
              <a:t>  </a:t>
            </a:r>
          </a:p>
          <a:p>
            <a:pPr lvl="0"/>
            <a:r>
              <a:rPr sz="3200" smtClean="0"/>
              <a:t> </a:t>
            </a:r>
            <a:r>
              <a:rPr sz="3200" smtClean="0"/>
              <a:t>   temperature</a:t>
            </a:r>
            <a:r>
              <a:rPr sz="3200" smtClean="0"/>
              <a:t>, </a:t>
            </a:r>
            <a:r>
              <a:rPr sz="3200" smtClean="0"/>
              <a:t>če zamrzovalnik </a:t>
            </a:r>
            <a:r>
              <a:rPr sz="3200" smtClean="0"/>
              <a:t>še </a:t>
            </a:r>
            <a:r>
              <a:rPr sz="3200" smtClean="0"/>
              <a:t>ni  </a:t>
            </a:r>
            <a:r>
              <a:rPr sz="3200" smtClean="0"/>
              <a:t> </a:t>
            </a:r>
          </a:p>
          <a:p>
            <a:pPr lvl="0"/>
            <a:r>
              <a:rPr sz="3200" smtClean="0"/>
              <a:t> </a:t>
            </a:r>
            <a:r>
              <a:rPr sz="3200" smtClean="0"/>
              <a:t>   opremljen </a:t>
            </a:r>
            <a:r>
              <a:rPr sz="3200" smtClean="0"/>
              <a:t>z njim.</a:t>
            </a:r>
            <a:endParaRPr sz="2800"/>
          </a:p>
        </p:txBody>
      </p:sp>
      <p:pic>
        <p:nvPicPr>
          <p:cNvPr id="11" name="Slika 10" descr="3507-det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00306"/>
            <a:ext cx="2333626" cy="233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sl-SI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655338" y="2659254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786050" y="1428736"/>
            <a:ext cx="5857916" cy="50720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280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14612" y="642918"/>
            <a:ext cx="6124588" cy="7697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Hladilnik - meso</a:t>
            </a:r>
            <a:endParaRPr kumimoji="0" sz="4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grada vsebine 5"/>
          <p:cNvSpPr txBox="1">
            <a:spLocks/>
          </p:cNvSpPr>
          <p:nvPr/>
        </p:nvSpPr>
        <p:spPr>
          <a:xfrm>
            <a:off x="2786050" y="1596413"/>
            <a:ext cx="5929354" cy="49758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Meso </a:t>
            </a:r>
            <a:r>
              <a:rPr sz="3200" smtClean="0"/>
              <a:t>hranite </a:t>
            </a:r>
            <a:r>
              <a:rPr sz="3200" smtClean="0"/>
              <a:t>v hladilniku na spodnji polici, </a:t>
            </a:r>
            <a:r>
              <a:rPr sz="3200" smtClean="0"/>
              <a:t>da </a:t>
            </a:r>
            <a:r>
              <a:rPr sz="3200" smtClean="0"/>
              <a:t>preprečimo, </a:t>
            </a:r>
            <a:r>
              <a:rPr sz="3200" smtClean="0"/>
              <a:t>kapljanje po drugi hrani</a:t>
            </a:r>
            <a:r>
              <a:rPr sz="3200" smtClean="0"/>
              <a:t>. </a:t>
            </a:r>
            <a:endParaRPr sz="3200" smtClean="0"/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M</a:t>
            </a:r>
            <a:r>
              <a:rPr sz="3200" smtClean="0"/>
              <a:t>eso </a:t>
            </a:r>
            <a:r>
              <a:rPr sz="3200" smtClean="0"/>
              <a:t>na spodnji </a:t>
            </a:r>
            <a:r>
              <a:rPr sz="3200" smtClean="0"/>
              <a:t>polici  </a:t>
            </a:r>
            <a:r>
              <a:rPr sz="3200" smtClean="0"/>
              <a:t>hranite </a:t>
            </a:r>
            <a:r>
              <a:rPr sz="3200" smtClean="0"/>
              <a:t>v </a:t>
            </a:r>
            <a:r>
              <a:rPr sz="3200" smtClean="0"/>
              <a:t>zaprti </a:t>
            </a:r>
            <a:r>
              <a:rPr sz="3200" smtClean="0"/>
              <a:t>stekleni posodi</a:t>
            </a:r>
            <a:r>
              <a:rPr sz="3200" smtClean="0"/>
              <a:t>, </a:t>
            </a:r>
            <a:r>
              <a:rPr sz="3200" smtClean="0"/>
              <a:t>ker </a:t>
            </a:r>
            <a:r>
              <a:rPr sz="3200" smtClean="0"/>
              <a:t>steklo </a:t>
            </a:r>
            <a:r>
              <a:rPr sz="3200" smtClean="0"/>
              <a:t>lažje očistimo </a:t>
            </a:r>
            <a:r>
              <a:rPr sz="3200" smtClean="0"/>
              <a:t>kot </a:t>
            </a:r>
            <a:r>
              <a:rPr sz="3200" smtClean="0"/>
              <a:t>plastiko.</a:t>
            </a:r>
          </a:p>
          <a:p>
            <a:pPr marL="342900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sz="3200" smtClean="0"/>
              <a:t>Meso </a:t>
            </a:r>
            <a:r>
              <a:rPr sz="3200" smtClean="0"/>
              <a:t>razen perutnine in </a:t>
            </a:r>
            <a:r>
              <a:rPr sz="3200" smtClean="0"/>
              <a:t>rib </a:t>
            </a:r>
            <a:r>
              <a:rPr sz="3200" smtClean="0"/>
              <a:t>hranite </a:t>
            </a:r>
            <a:r>
              <a:rPr sz="3200" smtClean="0"/>
              <a:t>v hladilniku največ 4 dni</a:t>
            </a:r>
            <a:r>
              <a:rPr sz="3200" smtClean="0"/>
              <a:t>. </a:t>
            </a:r>
            <a:endParaRPr sz="3200" smtClean="0"/>
          </a:p>
          <a:p>
            <a:pPr marL="342900" indent="-342900">
              <a:spcBef>
                <a:spcPct val="20000"/>
              </a:spcBef>
            </a:pPr>
            <a:endParaRPr sz="28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Slika 13" descr="re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285992"/>
            <a:ext cx="2586042" cy="2535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S101674557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C6DF39-BD70-47D3-B308-0CDC2720C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1412</Words>
  <Application>Microsoft Office PowerPoint</Application>
  <PresentationFormat>Diaprojekcija na zaslonu (4:3)</PresentationFormat>
  <Paragraphs>233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28" baseType="lpstr">
      <vt:lpstr>TS101674557</vt:lpstr>
      <vt:lpstr>Praktični nasveti za prehrano pri imunski pomanjkljivosti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2012-03-26T16:58:39Z</dcterms:created>
  <dcterms:modified xsi:type="dcterms:W3CDTF">2012-09-15T08:07:53Z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