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59" r:id="rId5"/>
    <p:sldId id="266" r:id="rId6"/>
    <p:sldId id="257" r:id="rId7"/>
    <p:sldId id="267" r:id="rId8"/>
    <p:sldId id="263" r:id="rId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9E9F53D-2060-49D2-9AFC-167324F35D89}" type="datetimeFigureOut">
              <a:rPr lang="sl-SI" smtClean="0"/>
              <a:pPr/>
              <a:t>14.5.2016</a:t>
            </a:fld>
            <a:endParaRPr lang="sl-SI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D283CD7-0CF0-43F0-AE5D-34E3FD5C714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F53D-2060-49D2-9AFC-167324F35D89}" type="datetimeFigureOut">
              <a:rPr lang="sl-SI" smtClean="0"/>
              <a:pPr/>
              <a:t>14.5.2016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3CD7-0CF0-43F0-AE5D-34E3FD5C714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F53D-2060-49D2-9AFC-167324F35D89}" type="datetimeFigureOut">
              <a:rPr lang="sl-SI" smtClean="0"/>
              <a:pPr/>
              <a:t>14.5.2016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3CD7-0CF0-43F0-AE5D-34E3FD5C714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9E9F53D-2060-49D2-9AFC-167324F35D89}" type="datetimeFigureOut">
              <a:rPr lang="sl-SI" smtClean="0"/>
              <a:pPr/>
              <a:t>14.5.2016</a:t>
            </a:fld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D283CD7-0CF0-43F0-AE5D-34E3FD5C714F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9E9F53D-2060-49D2-9AFC-167324F35D89}" type="datetimeFigureOut">
              <a:rPr lang="sl-SI" smtClean="0"/>
              <a:pPr/>
              <a:t>14.5.2016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D283CD7-0CF0-43F0-AE5D-34E3FD5C714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F53D-2060-49D2-9AFC-167324F35D89}" type="datetimeFigureOut">
              <a:rPr lang="sl-SI" smtClean="0"/>
              <a:pPr/>
              <a:t>14.5.2016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3CD7-0CF0-43F0-AE5D-34E3FD5C714F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F53D-2060-49D2-9AFC-167324F35D89}" type="datetimeFigureOut">
              <a:rPr lang="sl-SI" smtClean="0"/>
              <a:pPr/>
              <a:t>14.5.2016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3CD7-0CF0-43F0-AE5D-34E3FD5C714F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9E9F53D-2060-49D2-9AFC-167324F35D89}" type="datetimeFigureOut">
              <a:rPr lang="sl-SI" smtClean="0"/>
              <a:pPr/>
              <a:t>14.5.2016</a:t>
            </a:fld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D283CD7-0CF0-43F0-AE5D-34E3FD5C714F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F53D-2060-49D2-9AFC-167324F35D89}" type="datetimeFigureOut">
              <a:rPr lang="sl-SI" smtClean="0"/>
              <a:pPr/>
              <a:t>14.5.2016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3CD7-0CF0-43F0-AE5D-34E3FD5C714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9E9F53D-2060-49D2-9AFC-167324F35D89}" type="datetimeFigureOut">
              <a:rPr lang="sl-SI" smtClean="0"/>
              <a:pPr/>
              <a:t>14.5.2016</a:t>
            </a:fld>
            <a:endParaRPr lang="sl-SI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D283CD7-0CF0-43F0-AE5D-34E3FD5C714F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9E9F53D-2060-49D2-9AFC-167324F35D89}" type="datetimeFigureOut">
              <a:rPr lang="sl-SI" smtClean="0"/>
              <a:pPr/>
              <a:t>14.5.2016</a:t>
            </a:fld>
            <a:endParaRPr lang="sl-SI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D283CD7-0CF0-43F0-AE5D-34E3FD5C714F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9E9F53D-2060-49D2-9AFC-167324F35D89}" type="datetimeFigureOut">
              <a:rPr lang="sl-SI" smtClean="0"/>
              <a:pPr/>
              <a:t>14.5.2016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D283CD7-0CF0-43F0-AE5D-34E3FD5C714F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tv.ipopi.org/pid-patient-testimonial-jose-drabwell-cvid-patient-ipopi-president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628800"/>
            <a:ext cx="6984776" cy="2326410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/>
              <a:t>Poročilo </a:t>
            </a:r>
            <a:r>
              <a:rPr lang="sl-SI" dirty="0"/>
              <a:t>o aktivnostih v mednarodnem združenju bolnikov s primarnimi </a:t>
            </a:r>
            <a:br>
              <a:rPr lang="sl-SI" dirty="0"/>
            </a:br>
            <a:r>
              <a:rPr lang="sl-SI" dirty="0"/>
              <a:t>imunskimi pomanjkljivostmi (IPOPI)</a:t>
            </a:r>
            <a:br>
              <a:rPr lang="sl-SI" dirty="0"/>
            </a:b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4293096"/>
            <a:ext cx="6172200" cy="2016224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Andreja Ramšak</a:t>
            </a:r>
          </a:p>
          <a:p>
            <a:pPr algn="ctr"/>
            <a:endParaRPr lang="pl-PL" dirty="0" smtClean="0"/>
          </a:p>
          <a:p>
            <a:pPr algn="ctr"/>
            <a:r>
              <a:rPr lang="pl-PL" dirty="0" smtClean="0"/>
              <a:t>Društvo za pomoč otrokom z imunskimi boleznimi</a:t>
            </a:r>
          </a:p>
          <a:p>
            <a:pPr algn="ctr"/>
            <a:r>
              <a:rPr lang="pl-PL" dirty="0" smtClean="0"/>
              <a:t>14. maj 2016</a:t>
            </a:r>
          </a:p>
          <a:p>
            <a:pPr algn="ctr"/>
            <a:r>
              <a:rPr lang="pl-PL" dirty="0" smtClean="0"/>
              <a:t>Pediatrična klinika, Ljubljana</a:t>
            </a: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88640"/>
            <a:ext cx="1512168" cy="1459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548680"/>
            <a:ext cx="741682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l-SI" sz="2000" b="1" dirty="0" smtClean="0">
                <a:solidFill>
                  <a:schemeClr val="accent1">
                    <a:lumMod val="75000"/>
                  </a:schemeClr>
                </a:solidFill>
              </a:rPr>
              <a:t>IPOPI</a:t>
            </a:r>
            <a:r>
              <a:rPr lang="sl-SI" sz="2000" b="1" dirty="0" smtClean="0"/>
              <a:t> </a:t>
            </a:r>
            <a:r>
              <a:rPr lang="sl-SI" sz="2000" dirty="0">
                <a:solidFill>
                  <a:prstClr val="black"/>
                </a:solidFill>
              </a:rPr>
              <a:t>www.ipopi.org</a:t>
            </a:r>
          </a:p>
          <a:p>
            <a:pPr algn="ctr"/>
            <a:endParaRPr lang="sl-SI" sz="2000" b="1" dirty="0" smtClean="0"/>
          </a:p>
          <a:p>
            <a:pPr algn="ctr"/>
            <a:endParaRPr lang="sl-SI" sz="2000" b="1" dirty="0" smtClean="0"/>
          </a:p>
          <a:p>
            <a:pPr algn="ctr"/>
            <a:r>
              <a:rPr lang="en-US" sz="2000" dirty="0" smtClean="0"/>
              <a:t>the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2000" dirty="0" smtClean="0"/>
              <a:t>nternational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000" dirty="0" smtClean="0"/>
              <a:t>atient 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US" sz="2000" dirty="0" err="1" smtClean="0"/>
              <a:t>rganisation</a:t>
            </a:r>
            <a:r>
              <a:rPr lang="en-US" sz="2000" dirty="0" smtClean="0"/>
              <a:t> for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000" dirty="0" smtClean="0"/>
              <a:t>rimary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2000" dirty="0" err="1" smtClean="0"/>
              <a:t>mmunodeficiencies</a:t>
            </a:r>
            <a:endParaRPr lang="sl-SI" sz="2000" dirty="0" smtClean="0"/>
          </a:p>
          <a:p>
            <a:pPr algn="ctr"/>
            <a:endParaRPr lang="sl-SI" sz="2000" dirty="0" smtClean="0"/>
          </a:p>
          <a:p>
            <a:pPr algn="ctr"/>
            <a:endParaRPr lang="sl-SI" b="1" dirty="0" smtClean="0"/>
          </a:p>
          <a:p>
            <a:pPr algn="ctr"/>
            <a:endParaRPr lang="sl-SI" sz="2000" b="1" dirty="0" smtClean="0"/>
          </a:p>
          <a:p>
            <a:pPr algn="ctr"/>
            <a:endParaRPr lang="sl-SI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467544" y="2996952"/>
            <a:ext cx="8064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 smtClean="0"/>
              <a:t>Zveza nacionalnih združenj bolnikov</a:t>
            </a:r>
            <a:r>
              <a:rPr lang="sl-SI" dirty="0" smtClean="0"/>
              <a:t>, ki skrbi za osveščenost, dostop do zgodnje diagnoze in optimalno obravnavo bolnikov s primarnimi imunskimi pomanjkljivostmi  po celem svetu </a:t>
            </a:r>
          </a:p>
          <a:p>
            <a:pPr>
              <a:buFont typeface="Wingdings" pitchFamily="2" charset="2"/>
              <a:buChar char="v"/>
            </a:pPr>
            <a:endParaRPr lang="sl-SI" dirty="0"/>
          </a:p>
          <a:p>
            <a:r>
              <a:rPr lang="sl-SI" b="1" dirty="0" smtClean="0"/>
              <a:t>Deluje </a:t>
            </a:r>
            <a:r>
              <a:rPr lang="sl-SI" dirty="0" smtClean="0"/>
              <a:t>od</a:t>
            </a:r>
            <a:r>
              <a:rPr lang="sl-SI" b="1" dirty="0" smtClean="0"/>
              <a:t> 1992 </a:t>
            </a:r>
            <a:r>
              <a:rPr lang="sl-SI" dirty="0" smtClean="0"/>
              <a:t>in je </a:t>
            </a:r>
            <a:r>
              <a:rPr lang="sl-SI" b="1" dirty="0" smtClean="0"/>
              <a:t>zagovornik bolnikov s PID</a:t>
            </a:r>
            <a:r>
              <a:rPr lang="sl-SI" dirty="0" smtClean="0"/>
              <a:t>, ki so povezani v nacionalna društva in sodeluje  z medicinskimi strokovnjaki</a:t>
            </a:r>
            <a:r>
              <a:rPr lang="en-US" dirty="0" smtClean="0"/>
              <a:t/>
            </a:r>
            <a:br>
              <a:rPr lang="en-US" dirty="0" smtClean="0"/>
            </a:br>
            <a:endParaRPr lang="sl-SI" dirty="0"/>
          </a:p>
        </p:txBody>
      </p:sp>
      <p:sp>
        <p:nvSpPr>
          <p:cNvPr id="5" name="Rectangle 4"/>
          <p:cNvSpPr/>
          <p:nvPr/>
        </p:nvSpPr>
        <p:spPr>
          <a:xfrm>
            <a:off x="467544" y="5301208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 smtClean="0"/>
              <a:t>PID </a:t>
            </a:r>
            <a:r>
              <a:rPr lang="sl-SI" dirty="0" smtClean="0"/>
              <a:t>– primarne imunske pomanjkljivosti – več kot 280 kroničnih in redkih bolezni zaradi okvarjenega delovanja imunskega sistema </a:t>
            </a:r>
            <a:endParaRPr lang="sl-SI" dirty="0"/>
          </a:p>
        </p:txBody>
      </p:sp>
      <p:pic>
        <p:nvPicPr>
          <p:cNvPr id="6" name="Picture 2" descr="IPOPI e-NEW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2088232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55577" y="0"/>
            <a:ext cx="3356268" cy="952500"/>
            <a:chOff x="179512" y="0"/>
            <a:chExt cx="3443751" cy="952500"/>
          </a:xfrm>
        </p:grpSpPr>
        <p:sp>
          <p:nvSpPr>
            <p:cNvPr id="4" name="Rectangle 3"/>
            <p:cNvSpPr/>
            <p:nvPr/>
          </p:nvSpPr>
          <p:spPr>
            <a:xfrm>
              <a:off x="2691598" y="404664"/>
              <a:ext cx="9316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l-SI" b="1" dirty="0" smtClean="0">
                  <a:solidFill>
                    <a:schemeClr val="accent1">
                      <a:lumMod val="75000"/>
                    </a:schemeClr>
                  </a:solidFill>
                </a:rPr>
                <a:t>IPOPI</a:t>
              </a:r>
            </a:p>
          </p:txBody>
        </p:sp>
        <p:pic>
          <p:nvPicPr>
            <p:cNvPr id="5" name="Picture 2" descr="IPOPI e-NEW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0"/>
              <a:ext cx="2088232" cy="952500"/>
            </a:xfrm>
            <a:prstGeom prst="rect">
              <a:avLst/>
            </a:prstGeom>
            <a:noFill/>
          </p:spPr>
        </p:pic>
      </p:grpSp>
      <p:sp>
        <p:nvSpPr>
          <p:cNvPr id="6" name="TextBox 5"/>
          <p:cNvSpPr txBox="1"/>
          <p:nvPr/>
        </p:nvSpPr>
        <p:spPr>
          <a:xfrm>
            <a:off x="467544" y="1052736"/>
            <a:ext cx="770485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 smtClean="0"/>
          </a:p>
          <a:p>
            <a:pPr>
              <a:buFont typeface="Wingdings" pitchFamily="2" charset="2"/>
              <a:buChar char="Ø"/>
            </a:pPr>
            <a:endParaRPr lang="sl-SI" dirty="0" smtClean="0"/>
          </a:p>
          <a:p>
            <a:r>
              <a:rPr lang="sl-SI" b="1" dirty="0" smtClean="0"/>
              <a:t>Osveščanje o PID </a:t>
            </a:r>
          </a:p>
          <a:p>
            <a:r>
              <a:rPr lang="sl-SI" dirty="0" smtClean="0"/>
              <a:t>	publikacije (za bolnike,  za učitelje...)</a:t>
            </a:r>
          </a:p>
          <a:p>
            <a:pPr lvl="2"/>
            <a:r>
              <a:rPr lang="sl-SI" dirty="0" smtClean="0"/>
              <a:t>IPOPITV</a:t>
            </a:r>
          </a:p>
          <a:p>
            <a:pPr lvl="2"/>
            <a:r>
              <a:rPr lang="sl-SI" dirty="0" smtClean="0"/>
              <a:t>newsletter (zbiranje prispevkov do 30. maja 2016)</a:t>
            </a:r>
          </a:p>
          <a:p>
            <a:pPr lvl="2"/>
            <a:r>
              <a:rPr lang="sl-SI" dirty="0" smtClean="0"/>
              <a:t>podpora nacionalnih društev za organizacijo izobraževalnih akcij</a:t>
            </a:r>
          </a:p>
          <a:p>
            <a:pPr>
              <a:buFont typeface="Wingdings" pitchFamily="2" charset="2"/>
              <a:buChar char="Ø"/>
            </a:pPr>
            <a:endParaRPr lang="sl-SI" dirty="0" smtClean="0"/>
          </a:p>
          <a:p>
            <a:r>
              <a:rPr lang="sl-SI" b="1" dirty="0" smtClean="0"/>
              <a:t>Sodelovanje s strokovnimi organizacijami </a:t>
            </a:r>
          </a:p>
          <a:p>
            <a:r>
              <a:rPr lang="sl-SI" dirty="0" smtClean="0"/>
              <a:t>	ESID the European Society for Immune Deficiency</a:t>
            </a:r>
          </a:p>
          <a:p>
            <a:r>
              <a:rPr lang="sl-SI" dirty="0" smtClean="0"/>
              <a:t>	klinični imunologi, srečanja vsaki 2 leti</a:t>
            </a:r>
          </a:p>
          <a:p>
            <a:r>
              <a:rPr lang="sl-SI" dirty="0"/>
              <a:t>	</a:t>
            </a:r>
            <a:r>
              <a:rPr lang="sl-SI" dirty="0" smtClean="0"/>
              <a:t>INGID the International Nurses Group for Immune 	Deficiency</a:t>
            </a:r>
          </a:p>
          <a:p>
            <a:r>
              <a:rPr lang="sl-SI" dirty="0"/>
              <a:t>	</a:t>
            </a:r>
            <a:r>
              <a:rPr lang="sl-SI" dirty="0" smtClean="0"/>
              <a:t>IPOPI SCID Newborn screening campain</a:t>
            </a:r>
          </a:p>
          <a:p>
            <a:r>
              <a:rPr lang="sl-SI" dirty="0" smtClean="0"/>
              <a:t>	Od leta 2000 ozaveščanje o SCID v sodelovanju z Evropskim 	parlamentom- EU priporočila za novorojenčke za presejalne 	teste za redke bolezni kot so SCID	</a:t>
            </a:r>
          </a:p>
          <a:p>
            <a:r>
              <a:rPr lang="sl-SI" dirty="0" smtClean="0"/>
              <a:t>	</a:t>
            </a:r>
          </a:p>
        </p:txBody>
      </p:sp>
      <p:pic>
        <p:nvPicPr>
          <p:cNvPr id="7" name="Picture 6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88640"/>
            <a:ext cx="4374211" cy="1124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8582367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179512" y="0"/>
            <a:ext cx="4532065" cy="952500"/>
            <a:chOff x="179512" y="0"/>
            <a:chExt cx="4532065" cy="952500"/>
          </a:xfrm>
        </p:grpSpPr>
        <p:sp>
          <p:nvSpPr>
            <p:cNvPr id="3" name="Rectangle 2"/>
            <p:cNvSpPr/>
            <p:nvPr/>
          </p:nvSpPr>
          <p:spPr>
            <a:xfrm>
              <a:off x="3779912" y="332656"/>
              <a:ext cx="9316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l-SI" b="1" dirty="0" smtClean="0">
                  <a:solidFill>
                    <a:schemeClr val="accent1">
                      <a:lumMod val="75000"/>
                    </a:schemeClr>
                  </a:solidFill>
                </a:rPr>
                <a:t>IPOPI</a:t>
              </a:r>
            </a:p>
          </p:txBody>
        </p:sp>
        <p:pic>
          <p:nvPicPr>
            <p:cNvPr id="4" name="Picture 2" descr="IPOPI e-NEW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0"/>
              <a:ext cx="2088232" cy="9525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573016"/>
            <a:ext cx="5458594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5842823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"/>
          <p:cNvGrpSpPr/>
          <p:nvPr/>
        </p:nvGrpSpPr>
        <p:grpSpPr>
          <a:xfrm>
            <a:off x="179512" y="0"/>
            <a:ext cx="4532065" cy="952500"/>
            <a:chOff x="179512" y="0"/>
            <a:chExt cx="4532065" cy="952500"/>
          </a:xfrm>
        </p:grpSpPr>
        <p:sp>
          <p:nvSpPr>
            <p:cNvPr id="5" name="Rectangle 4"/>
            <p:cNvSpPr/>
            <p:nvPr/>
          </p:nvSpPr>
          <p:spPr>
            <a:xfrm>
              <a:off x="3779912" y="332656"/>
              <a:ext cx="9316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l-SI" b="1" dirty="0" smtClean="0">
                  <a:solidFill>
                    <a:schemeClr val="accent1">
                      <a:lumMod val="75000"/>
                    </a:schemeClr>
                  </a:solidFill>
                </a:rPr>
                <a:t>IPOPI</a:t>
              </a:r>
            </a:p>
          </p:txBody>
        </p:sp>
        <p:pic>
          <p:nvPicPr>
            <p:cNvPr id="6" name="Picture 2" descr="IPOPI e-NEW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512" y="0"/>
              <a:ext cx="2088232" cy="9525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03848" y="1700808"/>
            <a:ext cx="2877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/>
              <a:t>http://www.ipic2015.com/</a:t>
            </a:r>
            <a:endParaRPr lang="sl-SI" dirty="0"/>
          </a:p>
        </p:txBody>
      </p:sp>
      <p:pic>
        <p:nvPicPr>
          <p:cNvPr id="7" name="Picture 2" descr="http://www.ipopi.org/uploads/images/e-news/winter%202013/IPIC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132856"/>
            <a:ext cx="6395527" cy="454082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71600" y="188640"/>
            <a:ext cx="7416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 smtClean="0"/>
              <a:t>IPIC 2015</a:t>
            </a:r>
            <a:endParaRPr lang="sl-SI" sz="2000" b="1" dirty="0"/>
          </a:p>
          <a:p>
            <a:pPr algn="ctr"/>
            <a:r>
              <a:rPr lang="sl-SI" sz="2000" b="1" dirty="0" smtClean="0"/>
              <a:t>2. Mednarodni kongres o primarnih imunskih pomanjkljivostih </a:t>
            </a:r>
          </a:p>
          <a:p>
            <a:pPr algn="ctr"/>
            <a:endParaRPr lang="sl-SI" sz="2000" b="1" dirty="0" smtClean="0"/>
          </a:p>
          <a:p>
            <a:pPr algn="ctr"/>
            <a:r>
              <a:rPr lang="sl-SI" sz="2000" dirty="0" smtClean="0"/>
              <a:t>4. do 6. november 2015, Budimpešta</a:t>
            </a:r>
          </a:p>
          <a:p>
            <a:pPr algn="ctr"/>
            <a:endParaRPr lang="sl-SI" sz="2000" b="1" dirty="0" smtClean="0"/>
          </a:p>
          <a:p>
            <a:pPr algn="ctr"/>
            <a:endParaRPr lang="sl-SI" sz="2000" b="1" dirty="0" smtClean="0"/>
          </a:p>
          <a:p>
            <a:pPr algn="ctr"/>
            <a:endParaRPr lang="sl-SI" sz="2000" b="1" dirty="0" smtClean="0"/>
          </a:p>
          <a:p>
            <a:pPr algn="ctr"/>
            <a:endParaRPr lang="sl-SI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88640"/>
            <a:ext cx="7416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 smtClean="0"/>
              <a:t>IPIC 2015</a:t>
            </a:r>
            <a:endParaRPr lang="sl-SI" sz="2000" b="1" dirty="0"/>
          </a:p>
          <a:p>
            <a:pPr algn="ctr"/>
            <a:r>
              <a:rPr lang="sl-SI" sz="2000" b="1" dirty="0" smtClean="0"/>
              <a:t>2. Mednarodni kongres o primarnih imunskih pomanjkljivostih </a:t>
            </a:r>
          </a:p>
          <a:p>
            <a:pPr algn="ctr"/>
            <a:endParaRPr lang="sl-SI" sz="2000" b="1" dirty="0" smtClean="0"/>
          </a:p>
          <a:p>
            <a:pPr algn="ctr"/>
            <a:r>
              <a:rPr lang="sl-SI" sz="2000" dirty="0" smtClean="0"/>
              <a:t>4. do 6. november 2015, Budimpešta</a:t>
            </a:r>
          </a:p>
          <a:p>
            <a:pPr algn="ctr"/>
            <a:endParaRPr lang="sl-SI" sz="2000" b="1" dirty="0" smtClean="0"/>
          </a:p>
          <a:p>
            <a:pPr algn="ctr"/>
            <a:endParaRPr lang="sl-SI" sz="2000" b="1" dirty="0" smtClean="0"/>
          </a:p>
          <a:p>
            <a:pPr algn="ctr"/>
            <a:endParaRPr lang="sl-SI" sz="2000" b="1" dirty="0" smtClean="0"/>
          </a:p>
          <a:p>
            <a:pPr algn="ctr"/>
            <a:endParaRPr lang="sl-SI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771800" y="2492896"/>
            <a:ext cx="56886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 Strokovna predavanja </a:t>
            </a:r>
          </a:p>
          <a:p>
            <a:endParaRPr lang="sl-SI" dirty="0" smtClean="0"/>
          </a:p>
          <a:p>
            <a:pPr>
              <a:buFont typeface="Wingdings" pitchFamily="2" charset="2"/>
              <a:buChar char="Ø"/>
            </a:pPr>
            <a:r>
              <a:rPr lang="sl-SI" dirty="0" smtClean="0"/>
              <a:t>Zgodovinski pregled o PID</a:t>
            </a:r>
          </a:p>
          <a:p>
            <a:pPr>
              <a:buFont typeface="Wingdings" pitchFamily="2" charset="2"/>
              <a:buChar char="Ø"/>
            </a:pPr>
            <a:r>
              <a:rPr lang="sl-SI" dirty="0" smtClean="0"/>
              <a:t>PID in gastro-intestinalne težave</a:t>
            </a:r>
          </a:p>
          <a:p>
            <a:pPr>
              <a:buFont typeface="Wingdings" pitchFamily="2" charset="2"/>
              <a:buChar char="Ø"/>
            </a:pPr>
            <a:r>
              <a:rPr lang="sl-SI" dirty="0" smtClean="0"/>
              <a:t>Avtoimunost in PID</a:t>
            </a:r>
          </a:p>
          <a:p>
            <a:pPr>
              <a:buFont typeface="Wingdings" pitchFamily="2" charset="2"/>
              <a:buChar char="Ø"/>
            </a:pPr>
            <a:r>
              <a:rPr lang="sl-SI" dirty="0" smtClean="0"/>
              <a:t>SCID</a:t>
            </a:r>
          </a:p>
          <a:p>
            <a:pPr>
              <a:buFont typeface="Wingdings" pitchFamily="2" charset="2"/>
              <a:buChar char="Ø"/>
            </a:pPr>
            <a:r>
              <a:rPr lang="sl-SI" dirty="0" smtClean="0"/>
              <a:t>Varno in učinkovito zdravljenje z imunoglobulini</a:t>
            </a:r>
          </a:p>
          <a:p>
            <a:pPr>
              <a:buFont typeface="Wingdings" pitchFamily="2" charset="2"/>
              <a:buChar char="Ø"/>
            </a:pPr>
            <a:r>
              <a:rPr lang="sl-SI" dirty="0" smtClean="0"/>
              <a:t>Sekcija zdravstevenih tehnikov (urjenje bolnikov za terapijo doma, izmenjava znanja in izkušenj)</a:t>
            </a:r>
          </a:p>
          <a:p>
            <a:pPr>
              <a:buFont typeface="Wingdings" pitchFamily="2" charset="2"/>
              <a:buChar char="Ø"/>
            </a:pPr>
            <a:r>
              <a:rPr lang="sl-SI" dirty="0" smtClean="0"/>
              <a:t>Izzivi in ovire genetskega testiranja (nove tehnologije in etični vidiki) </a:t>
            </a:r>
          </a:p>
          <a:p>
            <a:pPr>
              <a:buFont typeface="Wingdings" pitchFamily="2" charset="2"/>
              <a:buChar char="Ø"/>
            </a:pPr>
            <a:endParaRPr lang="sl-SI" dirty="0" smtClean="0"/>
          </a:p>
          <a:p>
            <a:pPr>
              <a:buFont typeface="Wingdings" pitchFamily="2" charset="2"/>
              <a:buChar char="Ø"/>
            </a:pPr>
            <a:endParaRPr lang="sl-SI" dirty="0"/>
          </a:p>
        </p:txBody>
      </p:sp>
      <p:pic>
        <p:nvPicPr>
          <p:cNvPr id="4" name="Picture 4" descr="http://www.ipic2015.com/wp-content/themes/ipic2015/assets/img/logo-fu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0888"/>
            <a:ext cx="2238375" cy="342900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56376" y="0"/>
            <a:ext cx="792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  <a:p>
            <a:endParaRPr lang="sl-SI" dirty="0" smtClean="0"/>
          </a:p>
          <a:p>
            <a:r>
              <a:rPr lang="sl-SI" dirty="0" smtClean="0">
                <a:hlinkClick r:id="rId2"/>
              </a:rPr>
              <a:t>video</a:t>
            </a:r>
            <a:endParaRPr lang="sl-SI" dirty="0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8064864" cy="453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"/>
          <p:cNvGrpSpPr/>
          <p:nvPr/>
        </p:nvGrpSpPr>
        <p:grpSpPr>
          <a:xfrm>
            <a:off x="179512" y="0"/>
            <a:ext cx="4532065" cy="952500"/>
            <a:chOff x="179512" y="0"/>
            <a:chExt cx="4532065" cy="952500"/>
          </a:xfrm>
        </p:grpSpPr>
        <p:sp>
          <p:nvSpPr>
            <p:cNvPr id="5" name="Rectangle 4"/>
            <p:cNvSpPr/>
            <p:nvPr/>
          </p:nvSpPr>
          <p:spPr>
            <a:xfrm>
              <a:off x="3779912" y="332656"/>
              <a:ext cx="9316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l-SI" b="1" dirty="0" smtClean="0">
                  <a:solidFill>
                    <a:schemeClr val="accent1">
                      <a:lumMod val="75000"/>
                    </a:schemeClr>
                  </a:solidFill>
                </a:rPr>
                <a:t>IPOPI</a:t>
              </a:r>
            </a:p>
          </p:txBody>
        </p:sp>
        <p:pic>
          <p:nvPicPr>
            <p:cNvPr id="6" name="Picture 2" descr="IPOPI e-NEW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512" y="0"/>
              <a:ext cx="2088232" cy="952500"/>
            </a:xfrm>
            <a:prstGeom prst="rect">
              <a:avLst/>
            </a:prstGeom>
            <a:noFill/>
          </p:spPr>
        </p:pic>
      </p:grpSp>
      <p:sp>
        <p:nvSpPr>
          <p:cNvPr id="7" name="Rectangle 6"/>
          <p:cNvSpPr/>
          <p:nvPr/>
        </p:nvSpPr>
        <p:spPr>
          <a:xfrm>
            <a:off x="1016904" y="980728"/>
            <a:ext cx="1273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IPOPITV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856</TotalTime>
  <Words>194</Words>
  <Application>Microsoft Office PowerPoint</Application>
  <PresentationFormat>On-screen Show (4:3)</PresentationFormat>
  <Paragraphs>61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Oriel</vt:lpstr>
      <vt:lpstr>Poročilo o aktivnostih v mednarodnem združenju bolnikov s primarnimi  imunskimi pomanjkljivostmi (IPOPI) 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NIB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Andreja Ramšak: Poročilo o aktivnostih v mednarodnem združenju bolnikov s primarnimi  imunskimi pomanjkljivostmi (IPOPI)</dc:title>
  <dc:creator>ramsak</dc:creator>
  <cp:lastModifiedBy>ramsak</cp:lastModifiedBy>
  <cp:revision>34</cp:revision>
  <dcterms:created xsi:type="dcterms:W3CDTF">2016-05-13T16:52:51Z</dcterms:created>
  <dcterms:modified xsi:type="dcterms:W3CDTF">2016-05-14T07:15:42Z</dcterms:modified>
</cp:coreProperties>
</file>